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96" r:id="rId2"/>
    <p:sldId id="298" r:id="rId3"/>
    <p:sldId id="408" r:id="rId4"/>
    <p:sldId id="409" r:id="rId5"/>
    <p:sldId id="410" r:id="rId6"/>
    <p:sldId id="411" r:id="rId7"/>
    <p:sldId id="412" r:id="rId8"/>
    <p:sldId id="413" r:id="rId9"/>
    <p:sldId id="306" r:id="rId10"/>
    <p:sldId id="392" r:id="rId11"/>
    <p:sldId id="393" r:id="rId12"/>
    <p:sldId id="394" r:id="rId13"/>
    <p:sldId id="277" r:id="rId14"/>
    <p:sldId id="395" r:id="rId15"/>
    <p:sldId id="396" r:id="rId16"/>
    <p:sldId id="385" r:id="rId17"/>
    <p:sldId id="386" r:id="rId18"/>
    <p:sldId id="401" r:id="rId19"/>
    <p:sldId id="389" r:id="rId20"/>
    <p:sldId id="390" r:id="rId21"/>
    <p:sldId id="402" r:id="rId22"/>
    <p:sldId id="307" r:id="rId23"/>
    <p:sldId id="377" r:id="rId24"/>
    <p:sldId id="391" r:id="rId25"/>
    <p:sldId id="403" r:id="rId26"/>
    <p:sldId id="404" r:id="rId27"/>
    <p:sldId id="405" r:id="rId28"/>
    <p:sldId id="406" r:id="rId29"/>
    <p:sldId id="407" r:id="rId30"/>
    <p:sldId id="283" r:id="rId31"/>
  </p:sldIdLst>
  <p:sldSz cx="12192000" cy="6858000"/>
  <p:notesSz cx="6858000" cy="9144000"/>
  <p:embeddedFontLst>
    <p:embeddedFont>
      <p:font typeface="PMingLiU-ExtB" panose="02020500000000000000" pitchFamily="18" charset="-120"/>
      <p:regular r:id="rId33"/>
    </p:embeddedFont>
    <p:embeddedFont>
      <p:font typeface="나눔스퀘어 ExtraBold" panose="020B0600000101010101" pitchFamily="50" charset="-127"/>
      <p:bold r:id="rId34"/>
    </p:embeddedFont>
    <p:embeddedFont>
      <p:font typeface="나눔스퀘어_ac Bold" panose="020B0600000101010101" pitchFamily="50" charset="-127"/>
      <p:bold r:id="rId35"/>
    </p:embeddedFont>
    <p:embeddedFont>
      <p:font typeface="나눔스퀘어_ac ExtraBold" panose="020B0600000101010101" pitchFamily="50" charset="-127"/>
      <p:bold r:id="rId36"/>
    </p:embeddedFont>
    <p:embeddedFont>
      <p:font typeface="나눔스퀘어라운드 ExtraBold" panose="020B0600000101010101" pitchFamily="50" charset="-127"/>
      <p:bold r:id="rId37"/>
    </p:embeddedFont>
    <p:embeddedFont>
      <p:font typeface="맑은 고딕" panose="020B0503020000020004" pitchFamily="50" charset="-127"/>
      <p:regular r:id="rId38"/>
      <p:bold r:id="rId39"/>
    </p:embeddedFont>
    <p:embeddedFont>
      <p:font typeface="서울한강체 M" panose="02020503020101020101" pitchFamily="18" charset="-127"/>
      <p:regular r:id="rId4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서 혜령" initials="서혜" lastIdx="2" clrIdx="0">
    <p:extLst>
      <p:ext uri="{19B8F6BF-5375-455C-9EA6-DF929625EA0E}">
        <p15:presenceInfo xmlns:p15="http://schemas.microsoft.com/office/powerpoint/2012/main" userId="91baa7e4c208ce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BC2"/>
    <a:srgbClr val="E9EBF5"/>
    <a:srgbClr val="CFD5EA"/>
    <a:srgbClr val="194A65"/>
    <a:srgbClr val="113245"/>
    <a:srgbClr val="323232"/>
    <a:srgbClr val="CAD2DC"/>
    <a:srgbClr val="546882"/>
    <a:srgbClr val="5B9BD5"/>
    <a:srgbClr val="A4B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85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AE5D5-764B-49D7-B9FA-D87FF51796BC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B8140-3D86-48F8-B008-9D351F3689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06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8695-3A86-4FF1-9361-09464FCEE22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36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600" dirty="0" err="1"/>
              <a:t>이미지출처</a:t>
            </a:r>
            <a:r>
              <a:rPr lang="en-US" altLang="ko-KR" sz="1600" dirty="0"/>
              <a:t>: https://blog.naver.com/hkoko/90102629285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8695-3A86-4FF1-9361-09464FCEE22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70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45A4FC0-8E72-44EF-BCED-6BA3787EA97C}"/>
              </a:ext>
            </a:extLst>
          </p:cNvPr>
          <p:cNvSpPr/>
          <p:nvPr userDrawn="1"/>
        </p:nvSpPr>
        <p:spPr>
          <a:xfrm>
            <a:off x="-1" y="484178"/>
            <a:ext cx="12192000" cy="6373822"/>
          </a:xfrm>
          <a:prstGeom prst="rect">
            <a:avLst/>
          </a:prstGeom>
          <a:solidFill>
            <a:srgbClr val="7F9BC3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9D81734-8A21-4343-AAD5-60626CA631DE}"/>
              </a:ext>
            </a:extLst>
          </p:cNvPr>
          <p:cNvSpPr/>
          <p:nvPr userDrawn="1"/>
        </p:nvSpPr>
        <p:spPr>
          <a:xfrm rot="5400000">
            <a:off x="5024839" y="-5024836"/>
            <a:ext cx="2142327" cy="12192002"/>
          </a:xfrm>
          <a:prstGeom prst="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6FE626E-6F8D-4CA7-955B-B752E193EB95}"/>
              </a:ext>
            </a:extLst>
          </p:cNvPr>
          <p:cNvSpPr/>
          <p:nvPr userDrawn="1"/>
        </p:nvSpPr>
        <p:spPr>
          <a:xfrm rot="5400000">
            <a:off x="5024837" y="-309163"/>
            <a:ext cx="2142330" cy="12192002"/>
          </a:xfrm>
          <a:prstGeom prst="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B80A335-8213-4986-B2AF-3ADEFC26776C}"/>
              </a:ext>
            </a:extLst>
          </p:cNvPr>
          <p:cNvSpPr/>
          <p:nvPr userDrawn="1"/>
        </p:nvSpPr>
        <p:spPr>
          <a:xfrm>
            <a:off x="-5" y="2357836"/>
            <a:ext cx="12192000" cy="2142327"/>
          </a:xfrm>
          <a:prstGeom prst="rect">
            <a:avLst/>
          </a:prstGeom>
          <a:solidFill>
            <a:srgbClr val="1D5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17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4E13E73-EBD8-40FF-95F9-A7B47881CFA0}"/>
              </a:ext>
            </a:extLst>
          </p:cNvPr>
          <p:cNvSpPr/>
          <p:nvPr userDrawn="1"/>
        </p:nvSpPr>
        <p:spPr>
          <a:xfrm>
            <a:off x="0" y="-4439"/>
            <a:ext cx="12192000" cy="918839"/>
          </a:xfrm>
          <a:prstGeom prst="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3CE112C-1A2A-4512-8C8B-2D6FF2A91319}"/>
              </a:ext>
            </a:extLst>
          </p:cNvPr>
          <p:cNvSpPr/>
          <p:nvPr userDrawn="1"/>
        </p:nvSpPr>
        <p:spPr>
          <a:xfrm>
            <a:off x="0" y="6621713"/>
            <a:ext cx="12192000" cy="241502"/>
          </a:xfrm>
          <a:prstGeom prst="rect">
            <a:avLst/>
          </a:prstGeom>
          <a:solidFill>
            <a:srgbClr val="CAD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876B1C2-60C4-47DD-B9BA-5D561FEB870B}"/>
              </a:ext>
            </a:extLst>
          </p:cNvPr>
          <p:cNvSpPr/>
          <p:nvPr userDrawn="1"/>
        </p:nvSpPr>
        <p:spPr>
          <a:xfrm rot="5400000">
            <a:off x="-2851049" y="3765449"/>
            <a:ext cx="5943600" cy="241502"/>
          </a:xfrm>
          <a:prstGeom prst="rect">
            <a:avLst/>
          </a:prstGeom>
          <a:solidFill>
            <a:srgbClr val="CAD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737E010-BF4D-4D64-858F-511722FE4E6F}"/>
              </a:ext>
            </a:extLst>
          </p:cNvPr>
          <p:cNvSpPr/>
          <p:nvPr userDrawn="1"/>
        </p:nvSpPr>
        <p:spPr>
          <a:xfrm rot="5400000">
            <a:off x="9099449" y="3765449"/>
            <a:ext cx="5943600" cy="241502"/>
          </a:xfrm>
          <a:prstGeom prst="rect">
            <a:avLst/>
          </a:prstGeom>
          <a:solidFill>
            <a:srgbClr val="CAD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9F4EB48-A4D1-42B9-A950-5EB46DA16569}"/>
              </a:ext>
            </a:extLst>
          </p:cNvPr>
          <p:cNvSpPr/>
          <p:nvPr userDrawn="1"/>
        </p:nvSpPr>
        <p:spPr>
          <a:xfrm>
            <a:off x="0" y="909185"/>
            <a:ext cx="12192000" cy="241502"/>
          </a:xfrm>
          <a:prstGeom prst="rect">
            <a:avLst/>
          </a:prstGeom>
          <a:solidFill>
            <a:srgbClr val="CAD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244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F81F8FD-30DA-4CAE-BC6A-FCAB6F5B2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53416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BB486C3-0390-47F9-B676-24EECBFB2272}"/>
              </a:ext>
            </a:extLst>
          </p:cNvPr>
          <p:cNvSpPr/>
          <p:nvPr userDrawn="1"/>
        </p:nvSpPr>
        <p:spPr>
          <a:xfrm>
            <a:off x="1245051" y="1"/>
            <a:ext cx="578219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62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8AF23D-ED77-4E2F-A939-51CC7370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F66EAF-DD71-474E-BC9E-46FF61BBB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136290-D73A-466A-99F4-5C3B9165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F83-36D1-4D2D-B9E4-8F709731F42E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34EE8A-2D95-4D13-AB12-4808E3E5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792BA4-565E-410E-BF2C-6D6F00B7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2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0284FA-02FD-4CF9-99C1-7B55FDD8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979797-6F1B-4BF6-AC45-5DF2C9B3F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B60218-8F49-48EF-BC77-7B06C0C2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F83-36D1-4D2D-B9E4-8F709731F42E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E0A9E1-0475-4EAA-82B0-DBE2C1BB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271ABC-8751-44FE-BC09-27E8D42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813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B7BB12-A8CA-4682-99BC-AA6E775B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20F510-D7A4-41E3-BAF1-5607D307B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6E24140-32B4-4F03-9037-6EB3B0A9A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BE91DD8-86AF-4270-A65A-77253D84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F83-36D1-4D2D-B9E4-8F709731F42E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F1A2CF-7F98-4CEC-B4C6-1F930987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6BC4E3-A07E-4E03-BFAE-E30DD4B9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8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015D69-A17A-4161-A37F-AA713CC0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CBF364-DE6C-4170-AB4F-436B06979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F05723-5435-4A48-8D2D-C95594C04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607B34C-4256-48EB-8FFF-6B3C3AF67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0A4CB09-5C4D-40FF-9519-185EA30C4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E86D2A0-08E1-4B6C-8091-589A56EC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F83-36D1-4D2D-B9E4-8F709731F42E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58DD849-D9FF-4BBE-B61D-4A0B062A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7485557-714C-4FA1-9D34-0A74D52F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130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534337-A96B-4D76-A78B-00D32A6E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D8F3A40-5F34-42FF-AC0E-D92AFE7F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F83-36D1-4D2D-B9E4-8F709731F42E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3FB69E5-F7FD-4489-AA25-0973F3EC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D4E64D1-713E-4BFF-B94C-9EE150E4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7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8E93908-08E6-4675-BE40-DCC590E3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F83-36D1-4D2D-B9E4-8F709731F42E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E566BB-CF80-460E-8BBE-8D55484B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2B505D-351D-4B70-8E8E-0FE5BC09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358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82E6DE-74E2-4D51-86F9-8243A898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399252-F196-4A09-BD98-E16CDC14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11E70B1-D2C7-403D-834C-85DB4E0C2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E314FFE-603E-40B4-B86C-7985FF4F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F83-36D1-4D2D-B9E4-8F709731F42E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4AE4169-A0AF-4AD1-8718-AE9EFCEA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141E7D-CAB8-4CF3-9745-D3673B13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524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E3EC7A-9B7C-4D51-8D68-D6AA52CD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819BC24-D55F-4259-A76F-C5B3AC693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7156F82-539C-4085-AB22-94496590C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98BC24-C521-44E3-B8C7-48B7BDCA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F83-36D1-4D2D-B9E4-8F709731F42E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55D49BC-234D-4C8D-9297-648CB38E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ED861E-202C-479D-9349-96AC9D27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75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F81F8FD-30DA-4CAE-BC6A-FCAB6F5B2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3212" y="0"/>
            <a:ext cx="8578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95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1E844C-28AC-4750-A1F5-EFEE21F8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69A0A61-AFD6-4136-B634-C7CBD0205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D34745-9542-465A-9810-28E06EEE9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F83-36D1-4D2D-B9E4-8F709731F42E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B69BCA-262F-40A5-8184-4D952257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33CEF-0164-41EA-A82D-A87F14D8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26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BB12469-B13E-4CDB-BBFC-90881D58E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CCFB0D-C622-4675-B795-A75CE6CAF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C48889-0AB9-4C8F-BC30-FF8C231D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F83-36D1-4D2D-B9E4-8F709731F42E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108166-2959-4BBA-84FD-DA98DE89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A530FE-1DF6-4FF6-961D-E395900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70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_x221868760" descr="EMB000018501d6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71249"/>
            <a:ext cx="4626429" cy="18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1314" y="1"/>
            <a:ext cx="12233313" cy="1396093"/>
          </a:xfrm>
          <a:solidFill>
            <a:schemeClr val="bg1"/>
          </a:solidFill>
        </p:spPr>
        <p:txBody>
          <a:bodyPr anchor="ctr"/>
          <a:lstStyle>
            <a:lvl1pPr algn="ctr">
              <a:defRPr sz="4800">
                <a:solidFill>
                  <a:srgbClr val="002060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DF88-01E1-4834-9CB0-00101717F40F}" type="datetimeFigureOut">
              <a:rPr lang="ko-KR" altLang="en-US" smtClean="0"/>
              <a:pPr/>
              <a:t>2021-12-22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1D26-C6B1-416D-88D6-34C6B59146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9"/>
          <a:stretch/>
        </p:blipFill>
        <p:spPr>
          <a:xfrm>
            <a:off x="6578382" y="3012171"/>
            <a:ext cx="1379076" cy="8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1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F81F8FD-30DA-4CAE-BC6A-FCAB6F5B2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3212" y="0"/>
            <a:ext cx="8578788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2558099-64C6-4E7C-AADB-20A003D23996}"/>
              </a:ext>
            </a:extLst>
          </p:cNvPr>
          <p:cNvSpPr/>
          <p:nvPr userDrawn="1"/>
        </p:nvSpPr>
        <p:spPr>
          <a:xfrm>
            <a:off x="4025900" y="1219200"/>
            <a:ext cx="8166100" cy="4419600"/>
          </a:xfrm>
          <a:prstGeom prst="rect">
            <a:avLst/>
          </a:prstGeom>
          <a:solidFill>
            <a:srgbClr val="184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03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23929396-49B8-4BD1-94DA-6C57265C2F23}"/>
              </a:ext>
            </a:extLst>
          </p:cNvPr>
          <p:cNvSpPr/>
          <p:nvPr userDrawn="1"/>
        </p:nvSpPr>
        <p:spPr>
          <a:xfrm>
            <a:off x="0" y="0"/>
            <a:ext cx="12192000" cy="489171"/>
          </a:xfrm>
          <a:prstGeom prst="rect">
            <a:avLst/>
          </a:prstGeom>
          <a:solidFill>
            <a:srgbClr val="184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72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F81F8FD-30DA-4CAE-BC6A-FCAB6F5B2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9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3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D500563-5CAD-4B81-BBAD-B2FEFC88723B}"/>
              </a:ext>
            </a:extLst>
          </p:cNvPr>
          <p:cNvSpPr/>
          <p:nvPr userDrawn="1"/>
        </p:nvSpPr>
        <p:spPr>
          <a:xfrm>
            <a:off x="0" y="-3"/>
            <a:ext cx="676656" cy="6857999"/>
          </a:xfrm>
          <a:prstGeom prst="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4426A71-33C9-4E6F-AEE5-335923528784}"/>
              </a:ext>
            </a:extLst>
          </p:cNvPr>
          <p:cNvSpPr/>
          <p:nvPr userDrawn="1"/>
        </p:nvSpPr>
        <p:spPr>
          <a:xfrm>
            <a:off x="676656" y="1"/>
            <a:ext cx="329184" cy="6857999"/>
          </a:xfrm>
          <a:prstGeom prst="rect">
            <a:avLst/>
          </a:prstGeom>
          <a:solidFill>
            <a:srgbClr val="7E9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441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24A04C7-F5BB-4875-AFCD-E83BBF57A533}"/>
              </a:ext>
            </a:extLst>
          </p:cNvPr>
          <p:cNvSpPr/>
          <p:nvPr userDrawn="1"/>
        </p:nvSpPr>
        <p:spPr>
          <a:xfrm>
            <a:off x="0" y="918839"/>
            <a:ext cx="12192000" cy="213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4E13E73-EBD8-40FF-95F9-A7B47881CFA0}"/>
              </a:ext>
            </a:extLst>
          </p:cNvPr>
          <p:cNvSpPr/>
          <p:nvPr userDrawn="1"/>
        </p:nvSpPr>
        <p:spPr>
          <a:xfrm>
            <a:off x="0" y="-4439"/>
            <a:ext cx="12192000" cy="923278"/>
          </a:xfrm>
          <a:prstGeom prst="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47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24A04C7-F5BB-4875-AFCD-E83BBF57A533}"/>
              </a:ext>
            </a:extLst>
          </p:cNvPr>
          <p:cNvSpPr/>
          <p:nvPr userDrawn="1"/>
        </p:nvSpPr>
        <p:spPr>
          <a:xfrm>
            <a:off x="0" y="816746"/>
            <a:ext cx="12192000" cy="6041254"/>
          </a:xfrm>
          <a:prstGeom prst="rect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340486C-C3FB-4FCF-B1B9-C815959D4E97}"/>
              </a:ext>
            </a:extLst>
          </p:cNvPr>
          <p:cNvSpPr/>
          <p:nvPr userDrawn="1"/>
        </p:nvSpPr>
        <p:spPr>
          <a:xfrm>
            <a:off x="0" y="1"/>
            <a:ext cx="12192000" cy="816745"/>
          </a:xfrm>
          <a:prstGeom prst="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077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F81F8FD-30DA-4CAE-BC6A-FCAB6F5B2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534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B1CA2B-38AF-4C6D-A23F-C4578FB4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7EDA5F-B69F-46DF-BD10-DA8437C94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ED45B7-B62D-48FE-A7CF-8DAC26047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82F83-36D1-4D2D-B9E4-8F709731F42E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0E59AB-C5D9-4775-BEC0-D9BCA58CA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CE9B82-B3EE-4214-989E-D62DCAED4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83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8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70" r:id="rId10"/>
    <p:sldLayoutId id="2147483666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9" r:id="rId2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F7A30080-4F53-4C18-9321-B26FADCCC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t="20943" b="16166"/>
          <a:stretch/>
        </p:blipFill>
        <p:spPr>
          <a:xfrm>
            <a:off x="-1270000" y="0"/>
            <a:ext cx="13462000" cy="6857987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6E434F16-C198-4AD5-BC79-7AC64AE6E659}"/>
              </a:ext>
            </a:extLst>
          </p:cNvPr>
          <p:cNvSpPr/>
          <p:nvPr/>
        </p:nvSpPr>
        <p:spPr>
          <a:xfrm>
            <a:off x="-1270000" y="0"/>
            <a:ext cx="12192000" cy="6858001"/>
          </a:xfrm>
          <a:prstGeom prst="rect">
            <a:avLst/>
          </a:prstGeom>
          <a:solidFill>
            <a:schemeClr val="accent1">
              <a:lumMod val="50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순서도: 데이터 3">
            <a:extLst>
              <a:ext uri="{FF2B5EF4-FFF2-40B4-BE49-F238E27FC236}">
                <a16:creationId xmlns:a16="http://schemas.microsoft.com/office/drawing/2014/main" id="{5BCAA15E-E128-4E5C-A44B-D5836FC4A646}"/>
              </a:ext>
            </a:extLst>
          </p:cNvPr>
          <p:cNvSpPr/>
          <p:nvPr/>
        </p:nvSpPr>
        <p:spPr>
          <a:xfrm>
            <a:off x="3441700" y="-7"/>
            <a:ext cx="8585198" cy="6857994"/>
          </a:xfrm>
          <a:prstGeom prst="flowChartInputOutpu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0F36F-A5A7-4EB8-9698-69C0084B5D5C}"/>
              </a:ext>
            </a:extLst>
          </p:cNvPr>
          <p:cNvSpPr txBox="1"/>
          <p:nvPr/>
        </p:nvSpPr>
        <p:spPr>
          <a:xfrm>
            <a:off x="3670298" y="1523931"/>
            <a:ext cx="6347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4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「기술 창업 </a:t>
            </a:r>
            <a:r>
              <a:rPr lang="en-US" altLang="ko-KR" sz="5400" b="1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Ⅰ</a:t>
            </a:r>
            <a:r>
              <a:rPr lang="ko-KR" altLang="en-US" sz="54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」</a:t>
            </a:r>
          </a:p>
        </p:txBody>
      </p:sp>
      <p:sp>
        <p:nvSpPr>
          <p:cNvPr id="14" name="순서도: 데이터 13">
            <a:extLst>
              <a:ext uri="{FF2B5EF4-FFF2-40B4-BE49-F238E27FC236}">
                <a16:creationId xmlns:a16="http://schemas.microsoft.com/office/drawing/2014/main" id="{DF30F4E4-930B-4DBD-BCFD-7DC45D3BF6B2}"/>
              </a:ext>
            </a:extLst>
          </p:cNvPr>
          <p:cNvSpPr/>
          <p:nvPr/>
        </p:nvSpPr>
        <p:spPr>
          <a:xfrm>
            <a:off x="3835400" y="406400"/>
            <a:ext cx="7721600" cy="6464287"/>
          </a:xfrm>
          <a:prstGeom prst="flowChartInputOutpu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E7D72-C7C4-4CC9-95C6-79EFF0845CD6}"/>
              </a:ext>
            </a:extLst>
          </p:cNvPr>
          <p:cNvSpPr txBox="1"/>
          <p:nvPr/>
        </p:nvSpPr>
        <p:spPr>
          <a:xfrm>
            <a:off x="3588842" y="5411451"/>
            <a:ext cx="634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사단법인 한국창업지도사협회 회장  이재희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8A6D0-81A3-40C9-92EC-31E1EC0C6C01}"/>
              </a:ext>
            </a:extLst>
          </p:cNvPr>
          <p:cNvSpPr txBox="1"/>
          <p:nvPr/>
        </p:nvSpPr>
        <p:spPr>
          <a:xfrm>
            <a:off x="7543218" y="2928089"/>
            <a:ext cx="6347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2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6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기업가 정신</a:t>
            </a:r>
            <a:endParaRPr lang="en-US" altLang="ko-KR" sz="26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792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6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창업기회 포착</a:t>
            </a:r>
            <a:endParaRPr lang="en-US" altLang="ko-KR" sz="26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792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6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기술사업모델</a:t>
            </a:r>
            <a:endParaRPr lang="en-US" altLang="ko-KR" sz="26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504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폭발: 8pt 5">
            <a:extLst>
              <a:ext uri="{FF2B5EF4-FFF2-40B4-BE49-F238E27FC236}">
                <a16:creationId xmlns:a16="http://schemas.microsoft.com/office/drawing/2014/main" id="{7E3CD1A1-93A5-4172-925F-1C0BA589B915}"/>
              </a:ext>
            </a:extLst>
          </p:cNvPr>
          <p:cNvSpPr/>
          <p:nvPr/>
        </p:nvSpPr>
        <p:spPr>
          <a:xfrm>
            <a:off x="1563504" y="1195421"/>
            <a:ext cx="3461389" cy="2522289"/>
          </a:xfrm>
          <a:prstGeom prst="irregularSeal1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+mj-ea"/>
                <a:ea typeface="+mj-ea"/>
              </a:rPr>
              <a:t>현대 사회</a:t>
            </a:r>
            <a:endParaRPr lang="en-US" altLang="ko-KR" sz="2400" b="1" dirty="0">
              <a:latin typeface="+mj-ea"/>
              <a:ea typeface="+mj-ea"/>
            </a:endParaRPr>
          </a:p>
          <a:p>
            <a:pPr algn="ctr"/>
            <a:r>
              <a:rPr lang="ko-KR" altLang="en-US" sz="2400" b="1" dirty="0">
                <a:latin typeface="+mj-ea"/>
                <a:ea typeface="+mj-ea"/>
              </a:rPr>
              <a:t>큰 이슈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0B21030D-F031-4DEC-BD9B-8CC6CDF3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352" y="2069155"/>
            <a:ext cx="15589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sz="3600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21529811-5F3F-4D33-AEBB-45A5B64777CD}"/>
              </a:ext>
            </a:extLst>
          </p:cNvPr>
          <p:cNvSpPr txBox="1">
            <a:spLocks noChangeArrowheads="1"/>
          </p:cNvSpPr>
          <p:nvPr/>
        </p:nvSpPr>
        <p:spPr bwMode="auto">
          <a:xfrm rot="20668076">
            <a:off x="6779361" y="1495596"/>
            <a:ext cx="2976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창업 </a:t>
            </a:r>
            <a:r>
              <a:rPr lang="ko-KR" altLang="en-US" sz="16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0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endParaRPr lang="ko-KR" altLang="en-US" sz="105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C323A1F6-54AB-4135-BABB-FFB2A7AE0363}"/>
              </a:ext>
            </a:extLst>
          </p:cNvPr>
          <p:cNvSpPr txBox="1">
            <a:spLocks noChangeArrowheads="1"/>
          </p:cNvSpPr>
          <p:nvPr/>
        </p:nvSpPr>
        <p:spPr bwMode="auto">
          <a:xfrm rot="21393113">
            <a:off x="6901108" y="2075607"/>
            <a:ext cx="2959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창업 </a:t>
            </a:r>
            <a:r>
              <a:rPr lang="ko-KR" altLang="en-US" sz="16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0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endParaRPr lang="ko-KR" altLang="en-US" sz="105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50E5E5E4-8512-40A1-B875-F847F83BB829}"/>
              </a:ext>
            </a:extLst>
          </p:cNvPr>
          <p:cNvSpPr txBox="1">
            <a:spLocks noChangeArrowheads="1"/>
          </p:cNvSpPr>
          <p:nvPr/>
        </p:nvSpPr>
        <p:spPr bwMode="auto">
          <a:xfrm rot="629237">
            <a:off x="6842637" y="2705105"/>
            <a:ext cx="3148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창업 </a:t>
            </a:r>
            <a:r>
              <a:rPr lang="ko-KR" altLang="en-US" sz="16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endParaRPr lang="ko-KR" altLang="en-US" sz="105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화살표: 톱니 모양의 오른쪽 43">
            <a:extLst>
              <a:ext uri="{FF2B5EF4-FFF2-40B4-BE49-F238E27FC236}">
                <a16:creationId xmlns:a16="http://schemas.microsoft.com/office/drawing/2014/main" id="{BE5F4D30-A31F-4879-8A48-7D9EFC37E142}"/>
              </a:ext>
            </a:extLst>
          </p:cNvPr>
          <p:cNvSpPr/>
          <p:nvPr/>
        </p:nvSpPr>
        <p:spPr>
          <a:xfrm rot="16200000" flipH="1">
            <a:off x="5924000" y="2812611"/>
            <a:ext cx="780297" cy="500652"/>
          </a:xfrm>
          <a:prstGeom prst="notchedRightArrow">
            <a:avLst>
              <a:gd name="adj1" fmla="val 47590"/>
              <a:gd name="adj2" fmla="val 5873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9FADCDC6-9525-4FD5-873E-453BA2C13EB5}"/>
              </a:ext>
            </a:extLst>
          </p:cNvPr>
          <p:cNvSpPr/>
          <p:nvPr/>
        </p:nvSpPr>
        <p:spPr>
          <a:xfrm>
            <a:off x="5159006" y="3532295"/>
            <a:ext cx="2310282" cy="79420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문제점 해결</a:t>
            </a:r>
          </a:p>
        </p:txBody>
      </p:sp>
      <p:pic>
        <p:nvPicPr>
          <p:cNvPr id="9" name="그래픽 8" descr="물음표">
            <a:extLst>
              <a:ext uri="{FF2B5EF4-FFF2-40B4-BE49-F238E27FC236}">
                <a16:creationId xmlns:a16="http://schemas.microsoft.com/office/drawing/2014/main" id="{EFA5CAA1-B2F5-467E-9D2B-CC1F0FA8B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3461" y="4200303"/>
            <a:ext cx="1805807" cy="1805807"/>
          </a:xfrm>
          <a:prstGeom prst="rect">
            <a:avLst/>
          </a:prstGeom>
        </p:spPr>
      </p:pic>
      <p:sp>
        <p:nvSpPr>
          <p:cNvPr id="10" name="말풍선: 타원형 9">
            <a:extLst>
              <a:ext uri="{FF2B5EF4-FFF2-40B4-BE49-F238E27FC236}">
                <a16:creationId xmlns:a16="http://schemas.microsoft.com/office/drawing/2014/main" id="{76A0308B-5580-439D-B817-B61197708B84}"/>
              </a:ext>
            </a:extLst>
          </p:cNvPr>
          <p:cNvSpPr/>
          <p:nvPr/>
        </p:nvSpPr>
        <p:spPr>
          <a:xfrm>
            <a:off x="6649304" y="5270385"/>
            <a:ext cx="3462860" cy="1420395"/>
          </a:xfrm>
          <a:prstGeom prst="wedgeEllipseCallout">
            <a:avLst>
              <a:gd name="adj1" fmla="val -42394"/>
              <a:gd name="adj2" fmla="val -6234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+mj-ea"/>
              </a:rPr>
              <a:t>남들보다 </a:t>
            </a:r>
            <a:endParaRPr lang="en-US" altLang="ko-KR" sz="2400" b="1" dirty="0">
              <a:latin typeface="+mj-ea"/>
            </a:endParaRPr>
          </a:p>
          <a:p>
            <a:pPr algn="ctr"/>
            <a:r>
              <a:rPr lang="ko-KR" altLang="en-US" sz="2400" b="1" dirty="0">
                <a:latin typeface="+mj-ea"/>
              </a:rPr>
              <a:t>문제해결을</a:t>
            </a:r>
            <a:endParaRPr lang="en-US" altLang="ko-KR" sz="2400" b="1" dirty="0">
              <a:latin typeface="+mj-ea"/>
            </a:endParaRPr>
          </a:p>
          <a:p>
            <a:pPr algn="ctr"/>
            <a:r>
              <a:rPr lang="ko-KR" altLang="en-US" sz="2400" b="1" dirty="0">
                <a:latin typeface="+mj-ea"/>
              </a:rPr>
              <a:t>더 잘하는 역량</a:t>
            </a:r>
          </a:p>
        </p:txBody>
      </p:sp>
      <p:sp>
        <p:nvSpPr>
          <p:cNvPr id="17" name="화살표: 톱니 모양의 오른쪽 16">
            <a:extLst>
              <a:ext uri="{FF2B5EF4-FFF2-40B4-BE49-F238E27FC236}">
                <a16:creationId xmlns:a16="http://schemas.microsoft.com/office/drawing/2014/main" id="{46E32FEF-40F9-4227-84BC-F7102146726E}"/>
              </a:ext>
            </a:extLst>
          </p:cNvPr>
          <p:cNvSpPr/>
          <p:nvPr/>
        </p:nvSpPr>
        <p:spPr>
          <a:xfrm flipH="1">
            <a:off x="4936015" y="2171354"/>
            <a:ext cx="780297" cy="500652"/>
          </a:xfrm>
          <a:prstGeom prst="notchedRightArrow">
            <a:avLst>
              <a:gd name="adj1" fmla="val 47590"/>
              <a:gd name="adj2" fmla="val 5873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1878F346-3598-4C69-A203-5B62EA914C41}"/>
              </a:ext>
            </a:extLst>
          </p:cNvPr>
          <p:cNvSpPr/>
          <p:nvPr/>
        </p:nvSpPr>
        <p:spPr>
          <a:xfrm>
            <a:off x="2593522" y="5270385"/>
            <a:ext cx="3462860" cy="1420395"/>
          </a:xfrm>
          <a:prstGeom prst="wedgeEllipseCallout">
            <a:avLst>
              <a:gd name="adj1" fmla="val 47697"/>
              <a:gd name="adj2" fmla="val -636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+mj-ea"/>
              </a:rPr>
              <a:t>시장을 제대로 </a:t>
            </a:r>
            <a:endParaRPr lang="en-US" altLang="ko-KR" sz="2400" b="1" dirty="0">
              <a:latin typeface="+mj-ea"/>
            </a:endParaRPr>
          </a:p>
          <a:p>
            <a:pPr algn="ctr"/>
            <a:r>
              <a:rPr lang="ko-KR" altLang="en-US" sz="2400" b="1" dirty="0">
                <a:latin typeface="+mj-ea"/>
              </a:rPr>
              <a:t>이해 하는 것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0B19ED6-B408-4806-B481-09F93283C546}"/>
              </a:ext>
            </a:extLst>
          </p:cNvPr>
          <p:cNvSpPr/>
          <p:nvPr/>
        </p:nvSpPr>
        <p:spPr>
          <a:xfrm>
            <a:off x="2206836" y="4560883"/>
            <a:ext cx="7905328" cy="2036170"/>
          </a:xfrm>
          <a:prstGeom prst="round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/>
            <a:r>
              <a:rPr lang="ko-KR" altLang="en-US" sz="24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schemeClr val="bg1">
                      <a:alpha val="48000"/>
                    </a:schemeClr>
                  </a:outerShdw>
                </a:effectLst>
                <a:latin typeface="+mj-ea"/>
                <a:ea typeface="+mj-ea"/>
              </a:rPr>
              <a:t>① 시장 기회 포착</a:t>
            </a:r>
            <a:endParaRPr lang="en-US" altLang="ko-KR" sz="2400" b="1" dirty="0">
              <a:solidFill>
                <a:srgbClr val="FF0000"/>
              </a:solidFill>
              <a:effectLst>
                <a:outerShdw blurRad="50800" dist="38100" dir="18900000" algn="bl" rotWithShape="0">
                  <a:schemeClr val="bg1">
                    <a:alpha val="48000"/>
                  </a:schemeClr>
                </a:outerShdw>
              </a:effectLst>
              <a:latin typeface="+mj-ea"/>
              <a:ea typeface="+mj-ea"/>
            </a:endParaRPr>
          </a:p>
          <a:p>
            <a:pPr lvl="4" algn="ctr"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schemeClr val="bg1">
                      <a:alpha val="48000"/>
                    </a:schemeClr>
                  </a:outerShdw>
                </a:effectLst>
                <a:latin typeface="+mj-ea"/>
                <a:ea typeface="+mj-ea"/>
              </a:rPr>
              <a:t>② 핵심 역량 구축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9C640B8-3B46-4BFE-A77C-5E5F226B068F}"/>
              </a:ext>
            </a:extLst>
          </p:cNvPr>
          <p:cNvSpPr/>
          <p:nvPr/>
        </p:nvSpPr>
        <p:spPr>
          <a:xfrm>
            <a:off x="3361193" y="5064122"/>
            <a:ext cx="1805807" cy="102969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bg1"/>
                </a:solidFill>
                <a:latin typeface="+mj-ea"/>
                <a:ea typeface="+mj-ea"/>
              </a:rPr>
              <a:t>창업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271928-9752-40E4-A189-53B35E7D238C}"/>
              </a:ext>
            </a:extLst>
          </p:cNvPr>
          <p:cNvSpPr txBox="1"/>
          <p:nvPr/>
        </p:nvSpPr>
        <p:spPr>
          <a:xfrm>
            <a:off x="220570" y="229313"/>
            <a:ext cx="728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2.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창업 기회 포착</a:t>
            </a:r>
          </a:p>
        </p:txBody>
      </p:sp>
    </p:spTree>
    <p:extLst>
      <p:ext uri="{BB962C8B-B14F-4D97-AF65-F5344CB8AC3E}">
        <p14:creationId xmlns:p14="http://schemas.microsoft.com/office/powerpoint/2010/main" val="29210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5E0875B-7880-446F-9608-AB6B2BEF15EA}"/>
              </a:ext>
            </a:extLst>
          </p:cNvPr>
          <p:cNvSpPr/>
          <p:nvPr/>
        </p:nvSpPr>
        <p:spPr>
          <a:xfrm>
            <a:off x="7135173" y="3342223"/>
            <a:ext cx="1437595" cy="728991"/>
          </a:xfrm>
          <a:prstGeom prst="roundRect">
            <a:avLst/>
          </a:prstGeom>
          <a:solidFill>
            <a:schemeClr val="accent4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973766" y="1329541"/>
            <a:ext cx="1475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창업가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0B21030D-F031-4DEC-BD9B-8CC6CDF3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815" y="1208948"/>
            <a:ext cx="3622333" cy="104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 경험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 (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역량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 (≒90%)</a:t>
            </a:r>
            <a:endParaRPr lang="ko-KR" alt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21529811-5F3F-4D33-AEBB-45A5B6477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141" y="2376709"/>
            <a:ext cx="2976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영업을 하다가 창업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50E5E5E4-8512-40A1-B875-F847F83BB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451" y="3491276"/>
            <a:ext cx="44644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잘 매칭시키는 과정</a:t>
            </a: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9FADCDC6-9525-4FD5-873E-453BA2C13EB5}"/>
              </a:ext>
            </a:extLst>
          </p:cNvPr>
          <p:cNvSpPr/>
          <p:nvPr/>
        </p:nvSpPr>
        <p:spPr>
          <a:xfrm>
            <a:off x="2344787" y="4241501"/>
            <a:ext cx="7502427" cy="67469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rgbClr val="FF0000"/>
                </a:solidFill>
                <a:latin typeface="+mj-ea"/>
                <a:ea typeface="+mj-ea"/>
              </a:rPr>
              <a:t>시장의 문제점은 어떻게 찾을까</a:t>
            </a:r>
            <a:r>
              <a:rPr lang="en-US" altLang="ko-KR" sz="2400" b="1" dirty="0">
                <a:solidFill>
                  <a:srgbClr val="FF0000"/>
                </a:solidFill>
                <a:latin typeface="+mj-ea"/>
                <a:ea typeface="+mj-ea"/>
              </a:rPr>
              <a:t>?</a:t>
            </a:r>
            <a:endParaRPr lang="ko-KR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B5A340ED-906B-41F1-B4BF-AD3A4D007439}"/>
              </a:ext>
            </a:extLst>
          </p:cNvPr>
          <p:cNvSpPr/>
          <p:nvPr/>
        </p:nvSpPr>
        <p:spPr>
          <a:xfrm>
            <a:off x="3449084" y="1452796"/>
            <a:ext cx="322730" cy="2151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54A81DAA-9E8D-40E2-B639-361E46424A0B}"/>
              </a:ext>
            </a:extLst>
          </p:cNvPr>
          <p:cNvSpPr/>
          <p:nvPr/>
        </p:nvSpPr>
        <p:spPr>
          <a:xfrm>
            <a:off x="3449084" y="1975932"/>
            <a:ext cx="322730" cy="2151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화살표: 갈매기형 수장 2">
            <a:extLst>
              <a:ext uri="{FF2B5EF4-FFF2-40B4-BE49-F238E27FC236}">
                <a16:creationId xmlns:a16="http://schemas.microsoft.com/office/drawing/2014/main" id="{BB6DA8C6-FADF-4A08-BD7E-E2AA2F524CB8}"/>
              </a:ext>
            </a:extLst>
          </p:cNvPr>
          <p:cNvSpPr/>
          <p:nvPr/>
        </p:nvSpPr>
        <p:spPr>
          <a:xfrm flipH="1">
            <a:off x="4637023" y="2531581"/>
            <a:ext cx="585452" cy="546847"/>
          </a:xfrm>
          <a:prstGeom prst="chevron">
            <a:avLst>
              <a:gd name="adj" fmla="val 75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21D869E-5DA1-4D3E-8FB7-EA72F8D411DF}"/>
              </a:ext>
            </a:extLst>
          </p:cNvPr>
          <p:cNvSpPr/>
          <p:nvPr/>
        </p:nvSpPr>
        <p:spPr>
          <a:xfrm>
            <a:off x="3514345" y="2495106"/>
            <a:ext cx="1087057" cy="64449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>
                <a:latin typeface="+mj-ea"/>
                <a:ea typeface="+mj-ea"/>
              </a:rPr>
              <a:t>10%</a:t>
            </a:r>
            <a:endParaRPr lang="ko-KR" altLang="en-US" sz="2200" b="1" dirty="0">
              <a:latin typeface="+mj-ea"/>
              <a:ea typeface="+mj-ea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D04CB786-51CE-4B96-9761-348F24E0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141" y="2851201"/>
            <a:ext cx="5160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역량은 없지만 시장에서 기회를 잘 보는 사람</a:t>
            </a:r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379CB299-237A-40CD-9A86-94D0595F378E}"/>
              </a:ext>
            </a:extLst>
          </p:cNvPr>
          <p:cNvSpPr/>
          <p:nvPr/>
        </p:nvSpPr>
        <p:spPr>
          <a:xfrm>
            <a:off x="6596332" y="3567380"/>
            <a:ext cx="466165" cy="282242"/>
          </a:xfrm>
          <a:prstGeom prst="rightArrow">
            <a:avLst>
              <a:gd name="adj1" fmla="val 50000"/>
              <a:gd name="adj2" fmla="val 75410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BB217AEB-9AEC-485D-841B-8450AA083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596" y="3446891"/>
            <a:ext cx="1286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sz="28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「창업」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B7F6D37D-8348-43B2-840C-1D5A2E8C7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928" y="4979078"/>
            <a:ext cx="4464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시대의 변화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A63204-7A2A-48BC-928C-FB37BBB8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891" y="5503622"/>
            <a:ext cx="60522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marL="342900" indent="-342900">
              <a:buFontTx/>
              <a:buChar char="-"/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소셜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스마트 혁명은 어디로 갈 것인가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고령화 사회는 어떻게 진행될 것인가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중국은 도대체 얼마만큼 거대해 질 것인가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5E58747-571C-4184-954E-F4269BACFCEF}"/>
              </a:ext>
            </a:extLst>
          </p:cNvPr>
          <p:cNvSpPr/>
          <p:nvPr/>
        </p:nvSpPr>
        <p:spPr>
          <a:xfrm>
            <a:off x="1862150" y="5059533"/>
            <a:ext cx="8467699" cy="14772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300" b="1" dirty="0">
                <a:solidFill>
                  <a:schemeClr val="bg1"/>
                </a:solidFill>
                <a:latin typeface="+mj-ea"/>
                <a:ea typeface="+mj-ea"/>
              </a:rPr>
              <a:t>평소고민 多 → 기회 포착 </a:t>
            </a:r>
            <a:r>
              <a:rPr lang="en-US" altLang="ko-KR" sz="23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2300" b="1" dirty="0">
                <a:solidFill>
                  <a:schemeClr val="bg1"/>
                </a:solidFill>
                <a:latin typeface="+mj-ea"/>
                <a:ea typeface="+mj-ea"/>
              </a:rPr>
              <a:t>남들이 못 보는 문제를 볼 수 있음</a:t>
            </a:r>
            <a:r>
              <a:rPr lang="en-US" altLang="ko-KR" sz="23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en-US" sz="23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944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>
            <a:extLst>
              <a:ext uri="{FF2B5EF4-FFF2-40B4-BE49-F238E27FC236}">
                <a16:creationId xmlns:a16="http://schemas.microsoft.com/office/drawing/2014/main" id="{B7F6D37D-8348-43B2-840C-1D5A2E8C7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928" y="1229450"/>
            <a:ext cx="7546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미래를 체계적으로 보는                              방법  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A63204-7A2A-48BC-928C-FB37BBB8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589" y="1767676"/>
            <a:ext cx="79665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marL="342900" indent="-342900">
              <a:buSzPct val="99000"/>
              <a:buFont typeface="맑은 고딕" panose="020B0503020000020004" pitchFamily="50" charset="-127"/>
              <a:buChar char="–"/>
            </a:pPr>
            <a:r>
              <a:rPr lang="ko-KR" altLang="en-US" sz="220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</a:t>
            </a:r>
            <a:r>
              <a:rPr lang="en-US" altLang="ko-KR" sz="220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20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</a:t>
            </a:r>
            <a:r>
              <a:rPr lang="en-US" altLang="ko-KR" sz="220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20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</a:t>
            </a:r>
            <a:r>
              <a:rPr lang="en-US" altLang="ko-KR" sz="220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20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</a:t>
            </a:r>
            <a:r>
              <a:rPr lang="en-US" altLang="ko-KR" sz="220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20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정치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미래는 어떻게 갈 것인가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342900" indent="-342900">
              <a:buSzPct val="99000"/>
              <a:buFont typeface="맑은 고딕" panose="020B0503020000020004" pitchFamily="50" charset="-127"/>
              <a:buChar char="–"/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미래 한국 사회의 키워드 도출</a:t>
            </a: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07EB2C58-8509-415F-9C86-8C6798C1CDAA}"/>
              </a:ext>
            </a:extLst>
          </p:cNvPr>
          <p:cNvSpPr/>
          <p:nvPr/>
        </p:nvSpPr>
        <p:spPr>
          <a:xfrm>
            <a:off x="5756071" y="1229451"/>
            <a:ext cx="510989" cy="4616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+mj-ea"/>
                <a:ea typeface="+mj-ea"/>
              </a:rPr>
              <a:t>S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BC9AA189-FBCE-46F4-9A86-714478679EF2}"/>
              </a:ext>
            </a:extLst>
          </p:cNvPr>
          <p:cNvSpPr/>
          <p:nvPr/>
        </p:nvSpPr>
        <p:spPr>
          <a:xfrm>
            <a:off x="6316365" y="1229450"/>
            <a:ext cx="510989" cy="4616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+mj-ea"/>
                <a:ea typeface="+mj-ea"/>
              </a:rPr>
              <a:t>T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2299955B-DF5C-4032-A24F-D2AF5D78C147}"/>
              </a:ext>
            </a:extLst>
          </p:cNvPr>
          <p:cNvSpPr/>
          <p:nvPr/>
        </p:nvSpPr>
        <p:spPr>
          <a:xfrm>
            <a:off x="6876659" y="1229450"/>
            <a:ext cx="510989" cy="4616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+mj-ea"/>
                <a:ea typeface="+mj-ea"/>
              </a:rPr>
              <a:t>E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5B96F818-3E2B-4023-9FF8-C844EDE0D9DA}"/>
              </a:ext>
            </a:extLst>
          </p:cNvPr>
          <p:cNvSpPr/>
          <p:nvPr/>
        </p:nvSpPr>
        <p:spPr>
          <a:xfrm>
            <a:off x="7436953" y="1229450"/>
            <a:ext cx="510989" cy="4616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+mj-ea"/>
                <a:ea typeface="+mj-ea"/>
              </a:rPr>
              <a:t>E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02B32593-DC98-49D2-8E68-E889BDB93ED8}"/>
              </a:ext>
            </a:extLst>
          </p:cNvPr>
          <p:cNvSpPr/>
          <p:nvPr/>
        </p:nvSpPr>
        <p:spPr>
          <a:xfrm>
            <a:off x="7997247" y="1229450"/>
            <a:ext cx="510989" cy="4616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+mj-ea"/>
                <a:ea typeface="+mj-ea"/>
              </a:rPr>
              <a:t>P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23A10C31-6C2F-47B0-A503-5CCA438B88EB}"/>
              </a:ext>
            </a:extLst>
          </p:cNvPr>
          <p:cNvSpPr/>
          <p:nvPr/>
        </p:nvSpPr>
        <p:spPr>
          <a:xfrm rot="5400000">
            <a:off x="4558497" y="2627107"/>
            <a:ext cx="372035" cy="294870"/>
          </a:xfrm>
          <a:prstGeom prst="rightArrow">
            <a:avLst>
              <a:gd name="adj1" fmla="val 50000"/>
              <a:gd name="adj2" fmla="val 7128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06AA7D6E-C750-4359-9CD5-21142D730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090" y="2960561"/>
            <a:ext cx="3328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>
              <a:buSzPct val="99000"/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인간중심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고령화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algn="ctr" eaLnBrk="1" latinLnBrk="1" hangingPunct="1">
              <a:buSzPct val="99000"/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고위험 사회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 발전 </a:t>
            </a: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F6DD6232-D492-42A6-9B54-3FC05FC76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857" y="2960560"/>
            <a:ext cx="37786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>
              <a:buSzPct val="99000"/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문제를 찾는 과정을 얼마나 하느냐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 (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창업 과정 중요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4620D6B1-6774-41A8-BF01-92B4962B129A}"/>
              </a:ext>
            </a:extLst>
          </p:cNvPr>
          <p:cNvSpPr/>
          <p:nvPr/>
        </p:nvSpPr>
        <p:spPr>
          <a:xfrm>
            <a:off x="6246896" y="3197845"/>
            <a:ext cx="372035" cy="294870"/>
          </a:xfrm>
          <a:prstGeom prst="rightArrow">
            <a:avLst>
              <a:gd name="adj1" fmla="val 50000"/>
              <a:gd name="adj2" fmla="val 7128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5063E257-CC72-447F-AA34-EE424522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65863"/>
              </p:ext>
            </p:extLst>
          </p:nvPr>
        </p:nvGraphicFramePr>
        <p:xfrm>
          <a:off x="2457065" y="3810001"/>
          <a:ext cx="6782566" cy="28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283">
                  <a:extLst>
                    <a:ext uri="{9D8B030D-6E8A-4147-A177-3AD203B41FA5}">
                      <a16:colId xmlns:a16="http://schemas.microsoft.com/office/drawing/2014/main" val="1734524935"/>
                    </a:ext>
                  </a:extLst>
                </a:gridCol>
                <a:gridCol w="3391283">
                  <a:extLst>
                    <a:ext uri="{9D8B030D-6E8A-4147-A177-3AD203B41FA5}">
                      <a16:colId xmlns:a16="http://schemas.microsoft.com/office/drawing/2014/main" val="3839794629"/>
                    </a:ext>
                  </a:extLst>
                </a:gridCol>
              </a:tblGrid>
              <a:tr h="144217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b="1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ea"/>
                          <a:ea typeface="+mj-ea"/>
                        </a:rPr>
                        <a:t>인간 중심</a:t>
                      </a:r>
                    </a:p>
                  </a:txBody>
                  <a:tcPr marL="324000" marB="324000" anchor="ctr" anchorCtr="1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2400" b="1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ea"/>
                          <a:ea typeface="+mj-ea"/>
                        </a:rPr>
                        <a:t>고령화</a:t>
                      </a:r>
                    </a:p>
                  </a:txBody>
                  <a:tcPr marR="324000" marB="324000" anchor="ctr" anchorCtr="1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623318"/>
                  </a:ext>
                </a:extLst>
              </a:tr>
              <a:tr h="14170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ea"/>
                          <a:ea typeface="+mj-ea"/>
                        </a:rPr>
                        <a:t>고위험 사회</a:t>
                      </a:r>
                    </a:p>
                  </a:txBody>
                  <a:tcPr marL="324000" marT="324000" anchor="ctr" anchorCtr="1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ea"/>
                          <a:ea typeface="+mj-ea"/>
                        </a:rPr>
                        <a:t>기술 발전</a:t>
                      </a:r>
                    </a:p>
                  </a:txBody>
                  <a:tcPr marR="324000" marT="324000" anchor="ctr" anchorCtr="1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64869"/>
                  </a:ext>
                </a:extLst>
              </a:tr>
            </a:tbl>
          </a:graphicData>
        </a:graphic>
      </p:graphicFrame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D5F6D599-2FD1-448B-AE30-A1AC78910A47}"/>
              </a:ext>
            </a:extLst>
          </p:cNvPr>
          <p:cNvSpPr/>
          <p:nvPr/>
        </p:nvSpPr>
        <p:spPr>
          <a:xfrm>
            <a:off x="3161566" y="4789414"/>
            <a:ext cx="5373564" cy="900354"/>
          </a:xfrm>
          <a:prstGeom prst="roundRect">
            <a:avLst>
              <a:gd name="adj" fmla="val 0"/>
            </a:avLst>
          </a:prstGeom>
          <a:solidFill>
            <a:srgbClr val="D1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2"/>
                </a:solidFill>
                <a:effectLst>
                  <a:outerShdw blurRad="50800" dist="38100" dir="18900000" algn="bl" rotWithShape="0">
                    <a:schemeClr val="bg1">
                      <a:alpha val="79000"/>
                    </a:schemeClr>
                  </a:outerShdw>
                </a:effectLst>
                <a:latin typeface="+mj-ea"/>
                <a:ea typeface="+mj-ea"/>
              </a:rPr>
              <a:t>미래 한국사회의 키워드</a:t>
            </a:r>
          </a:p>
        </p:txBody>
      </p:sp>
    </p:spTree>
    <p:extLst>
      <p:ext uri="{BB962C8B-B14F-4D97-AF65-F5344CB8AC3E}">
        <p14:creationId xmlns:p14="http://schemas.microsoft.com/office/powerpoint/2010/main" val="337168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타원 21">
            <a:extLst>
              <a:ext uri="{FF2B5EF4-FFF2-40B4-BE49-F238E27FC236}">
                <a16:creationId xmlns:a16="http://schemas.microsoft.com/office/drawing/2014/main" id="{E3AEAA7E-8C93-46B5-BC2F-E2C42611AEC2}"/>
              </a:ext>
            </a:extLst>
          </p:cNvPr>
          <p:cNvSpPr/>
          <p:nvPr/>
        </p:nvSpPr>
        <p:spPr>
          <a:xfrm>
            <a:off x="8466889" y="4740906"/>
            <a:ext cx="1604211" cy="7423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43202" y="43478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</a:rPr>
              <a:t>배경 및 이론</a:t>
            </a:r>
          </a:p>
        </p:txBody>
      </p:sp>
      <p:sp>
        <p:nvSpPr>
          <p:cNvPr id="7" name="설명선: 아래쪽 화살표 6">
            <a:extLst>
              <a:ext uri="{FF2B5EF4-FFF2-40B4-BE49-F238E27FC236}">
                <a16:creationId xmlns:a16="http://schemas.microsoft.com/office/drawing/2014/main" id="{B338D722-68F1-4E8D-9C6B-32508ECF4C3A}"/>
              </a:ext>
            </a:extLst>
          </p:cNvPr>
          <p:cNvSpPr/>
          <p:nvPr/>
        </p:nvSpPr>
        <p:spPr>
          <a:xfrm>
            <a:off x="2519279" y="1216158"/>
            <a:ext cx="6874042" cy="961389"/>
          </a:xfrm>
          <a:prstGeom prst="downArrowCallou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사업을 위해 적절한 </a:t>
            </a:r>
            <a:r>
              <a:rPr lang="ko-KR" altLang="en-US" b="1" dirty="0">
                <a:solidFill>
                  <a:srgbClr val="FF0000"/>
                </a:solidFill>
              </a:rPr>
              <a:t>기회를 확인</a:t>
            </a:r>
            <a:r>
              <a:rPr lang="ko-KR" altLang="en-US" b="1" dirty="0">
                <a:solidFill>
                  <a:schemeClr val="tx1"/>
                </a:solidFill>
              </a:rPr>
              <a:t>하고 선택</a:t>
            </a:r>
          </a:p>
        </p:txBody>
      </p:sp>
      <p:sp>
        <p:nvSpPr>
          <p:cNvPr id="8" name="설명선: 아래쪽 화살표 7">
            <a:extLst>
              <a:ext uri="{FF2B5EF4-FFF2-40B4-BE49-F238E27FC236}">
                <a16:creationId xmlns:a16="http://schemas.microsoft.com/office/drawing/2014/main" id="{475A0AE1-6A03-468A-8B08-3206180080ED}"/>
              </a:ext>
            </a:extLst>
          </p:cNvPr>
          <p:cNvSpPr/>
          <p:nvPr/>
        </p:nvSpPr>
        <p:spPr>
          <a:xfrm>
            <a:off x="2519279" y="2219215"/>
            <a:ext cx="6874042" cy="961389"/>
          </a:xfrm>
          <a:prstGeom prst="downArrowCallou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창업과정에서  </a:t>
            </a:r>
            <a:r>
              <a:rPr lang="ko-KR" altLang="en-US" b="1" dirty="0">
                <a:solidFill>
                  <a:srgbClr val="FF0000"/>
                </a:solidFill>
              </a:rPr>
              <a:t>기회 발견</a:t>
            </a:r>
            <a:r>
              <a:rPr lang="ko-KR" altLang="en-US" b="1" dirty="0">
                <a:solidFill>
                  <a:schemeClr val="tx1"/>
                </a:solidFill>
              </a:rPr>
              <a:t>의 중요성 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B872D7D-EA4A-423F-88E3-5536BDF840FD}"/>
              </a:ext>
            </a:extLst>
          </p:cNvPr>
          <p:cNvSpPr/>
          <p:nvPr/>
        </p:nvSpPr>
        <p:spPr>
          <a:xfrm>
            <a:off x="2519279" y="3222271"/>
            <a:ext cx="6874043" cy="625074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성공한 기업가에게 있어 중요한 역량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46E7FA7-52AA-4533-AF0C-B5A74360DD0F}"/>
              </a:ext>
            </a:extLst>
          </p:cNvPr>
          <p:cNvSpPr/>
          <p:nvPr/>
        </p:nvSpPr>
        <p:spPr>
          <a:xfrm>
            <a:off x="5057942" y="4236307"/>
            <a:ext cx="1796716" cy="17806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0000"/>
                </a:solidFill>
                <a:effectLst>
                  <a:outerShdw blurRad="50800" dist="38100" algn="l" rotWithShape="0">
                    <a:schemeClr val="bg1">
                      <a:lumMod val="85000"/>
                      <a:alpha val="66000"/>
                    </a:schemeClr>
                  </a:outerShdw>
                </a:effectLst>
              </a:rPr>
              <a:t>창업기회</a:t>
            </a: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5FAA34FC-2DDE-4338-A2B6-A90A047907A4}"/>
              </a:ext>
            </a:extLst>
          </p:cNvPr>
          <p:cNvSpPr/>
          <p:nvPr/>
        </p:nvSpPr>
        <p:spPr>
          <a:xfrm rot="14920422">
            <a:off x="7081062" y="4235917"/>
            <a:ext cx="248652" cy="730553"/>
          </a:xfrm>
          <a:prstGeom prst="downArrow">
            <a:avLst>
              <a:gd name="adj1" fmla="val 50000"/>
              <a:gd name="adj2" fmla="val 7258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5820BC05-8D46-43C8-A7F8-A6B6EB223ED9}"/>
              </a:ext>
            </a:extLst>
          </p:cNvPr>
          <p:cNvSpPr/>
          <p:nvPr/>
        </p:nvSpPr>
        <p:spPr>
          <a:xfrm rot="17402076">
            <a:off x="7087362" y="5327586"/>
            <a:ext cx="248652" cy="744573"/>
          </a:xfrm>
          <a:prstGeom prst="downArrow">
            <a:avLst>
              <a:gd name="adj1" fmla="val 50000"/>
              <a:gd name="adj2" fmla="val 7258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08F8F428-9AB3-4184-AF38-CFA1F6F80875}"/>
              </a:ext>
            </a:extLst>
          </p:cNvPr>
          <p:cNvSpPr/>
          <p:nvPr/>
        </p:nvSpPr>
        <p:spPr>
          <a:xfrm rot="6635009">
            <a:off x="4587918" y="4222009"/>
            <a:ext cx="248652" cy="730553"/>
          </a:xfrm>
          <a:prstGeom prst="downArrow">
            <a:avLst>
              <a:gd name="adj1" fmla="val 50000"/>
              <a:gd name="adj2" fmla="val 7258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4C7BD986-24A0-43FE-A49D-0DB008CA5CBA}"/>
              </a:ext>
            </a:extLst>
          </p:cNvPr>
          <p:cNvSpPr/>
          <p:nvPr/>
        </p:nvSpPr>
        <p:spPr>
          <a:xfrm rot="4129123">
            <a:off x="4582928" y="5365866"/>
            <a:ext cx="248652" cy="730553"/>
          </a:xfrm>
          <a:prstGeom prst="downArrow">
            <a:avLst>
              <a:gd name="adj1" fmla="val 50000"/>
              <a:gd name="adj2" fmla="val 7258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B674E67B-14A7-41BA-BE9F-33FE45D54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930" y="4279242"/>
            <a:ext cx="22714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sz="2100" b="0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3000000" algn="tl">
                    <a:schemeClr val="bg2">
                      <a:lumMod val="50000"/>
                      <a:alpha val="77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발전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4B23F5A9-D3E2-4292-99DC-C7A80E74E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868" y="5644441"/>
            <a:ext cx="22714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sz="2100" b="0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3000000" algn="tl">
                    <a:schemeClr val="bg2">
                      <a:lumMod val="50000"/>
                      <a:alpha val="77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활용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67D7B432-A402-465B-BE1D-5EB01B5FD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853" y="4279241"/>
            <a:ext cx="23094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sz="2100" b="0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3000000" algn="tl">
                    <a:schemeClr val="bg2">
                      <a:lumMod val="50000"/>
                      <a:alpha val="77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새로운 가치 창출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56D07E1B-3450-4D6F-8736-A6B0C67FD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592" y="5625576"/>
            <a:ext cx="16875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sz="2100" b="0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3000000" algn="tl">
                    <a:schemeClr val="bg2">
                      <a:lumMod val="50000"/>
                      <a:alpha val="77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이익의 기반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C60107B0-87C8-4E9C-831C-9B31ACD61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647" y="6258729"/>
            <a:ext cx="46393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en-US" altLang="ko-KR" sz="2200" b="0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3000000" algn="tl">
                    <a:schemeClr val="bg2">
                      <a:lumMod val="50000"/>
                      <a:alpha val="77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2200" b="0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3000000" algn="tl">
                    <a:schemeClr val="bg2">
                      <a:lumMod val="50000"/>
                      <a:alpha val="77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존 </a:t>
            </a:r>
            <a:r>
              <a:rPr lang="ko-KR" altLang="en-US" sz="2200" b="0" spc="-15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3000000" algn="tl">
                    <a:schemeClr val="bg2">
                      <a:lumMod val="50000"/>
                      <a:alpha val="77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뮬린스의</a:t>
            </a:r>
            <a:r>
              <a:rPr lang="ko-KR" altLang="en-US" sz="2200" b="0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3000000" algn="tl">
                    <a:schemeClr val="bg2">
                      <a:lumMod val="50000"/>
                      <a:alpha val="77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200" b="0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3000000" algn="tl">
                    <a:schemeClr val="bg2">
                      <a:lumMod val="50000"/>
                      <a:alpha val="77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2200" b="0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3000000" algn="tl">
                    <a:schemeClr val="bg2">
                      <a:lumMod val="50000"/>
                      <a:alpha val="77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가지 사업 기회 </a:t>
            </a:r>
            <a:r>
              <a:rPr lang="ko-KR" altLang="en-US" sz="2200" b="0" spc="-15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3000000" algn="tl">
                    <a:schemeClr val="bg2">
                      <a:lumMod val="50000"/>
                      <a:alpha val="77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포착법</a:t>
            </a:r>
            <a:r>
              <a:rPr lang="ko-KR" altLang="en-US" sz="2200" b="0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3000000" algn="tl">
                    <a:schemeClr val="bg2">
                      <a:lumMod val="50000"/>
                      <a:alpha val="77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200" b="0" spc="-15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3000000" algn="tl">
                    <a:schemeClr val="bg2">
                      <a:lumMod val="50000"/>
                      <a:alpha val="77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200" b="0" spc="-15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3000000" algn="tl">
                  <a:schemeClr val="bg2">
                    <a:lumMod val="50000"/>
                    <a:alpha val="77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64924EDD-88DF-4C08-A7DF-BC18DA16D5C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579462" y="4880415"/>
            <a:ext cx="1384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dirty="0">
                <a:effectLst>
                  <a:outerShdw blurRad="38100" dist="38100" dir="2700000" algn="tl">
                    <a:schemeClr val="accent5">
                      <a:lumMod val="60000"/>
                      <a:lumOff val="40000"/>
                      <a:alpha val="43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en-US" altLang="ko-KR" dirty="0">
                <a:effectLst>
                  <a:outerShdw blurRad="38100" dist="38100" dir="2700000" algn="tl">
                    <a:schemeClr val="accent5">
                      <a:lumMod val="60000"/>
                      <a:lumOff val="40000"/>
                      <a:alpha val="43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HOW?”</a:t>
            </a:r>
            <a:endParaRPr lang="ko-KR" altLang="en-US" dirty="0">
              <a:effectLst>
                <a:outerShdw blurRad="38100" dist="38100" dir="2700000" algn="tl">
                  <a:schemeClr val="accent5">
                    <a:lumMod val="60000"/>
                    <a:lumOff val="40000"/>
                    <a:alpha val="43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485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4501472" y="314711"/>
            <a:ext cx="3360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en-US" altLang="ko-KR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 </a:t>
            </a:r>
            <a:r>
              <a:rPr lang="ko-KR" altLang="en-US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기회의 포착 요소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7EDDD678-4E0C-4C00-96FB-BB057C11FE7D}"/>
              </a:ext>
            </a:extLst>
          </p:cNvPr>
          <p:cNvSpPr/>
          <p:nvPr/>
        </p:nvSpPr>
        <p:spPr>
          <a:xfrm>
            <a:off x="1657672" y="1375391"/>
            <a:ext cx="5932036" cy="4203752"/>
          </a:xfrm>
          <a:prstGeom prst="ellipse">
            <a:avLst/>
          </a:prstGeom>
          <a:solidFill>
            <a:srgbClr val="2E75B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A63204-7A2A-48BC-928C-FB37BBB8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703" y="2048236"/>
            <a:ext cx="22579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r>
              <a:rPr lang="en-US" altLang="ko-K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Domain </a:t>
            </a:r>
          </a:p>
          <a:p>
            <a:r>
              <a:rPr lang="en-US" altLang="ko-KR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konowledge</a:t>
            </a:r>
            <a:endParaRPr lang="ko-KR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0144F77E-D221-4C34-9375-85C264D6D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941" y="3089260"/>
            <a:ext cx="2660447" cy="14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100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내가 목표로 하고있는 시장에 무슨 일이 </a:t>
            </a:r>
            <a:endParaRPr lang="en-US" altLang="ko-KR" sz="2100" spc="-15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100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벌어지고 있는지</a:t>
            </a:r>
            <a:r>
              <a:rPr lang="en-US" altLang="ko-KR" sz="2100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100" spc="-15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6F249A99-AF12-4CF1-BDA5-D46DD0F5FD8F}"/>
              </a:ext>
            </a:extLst>
          </p:cNvPr>
          <p:cNvSpPr/>
          <p:nvPr/>
        </p:nvSpPr>
        <p:spPr>
          <a:xfrm>
            <a:off x="4623690" y="1375391"/>
            <a:ext cx="5932036" cy="4203752"/>
          </a:xfrm>
          <a:prstGeom prst="ellipse">
            <a:avLst/>
          </a:prstGeom>
          <a:solidFill>
            <a:srgbClr val="2E75B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4E61EC1A-AF2B-4FF9-A6E9-E676B54E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1" y="3187081"/>
            <a:ext cx="15078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r>
              <a:rPr lang="en-US" altLang="ko-K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Value Creation</a:t>
            </a:r>
            <a:endParaRPr lang="ko-KR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C1C3CFB7-75F7-4C50-B909-5F21CFEF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387" y="2173235"/>
            <a:ext cx="2382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r>
              <a:rPr lang="en-US" altLang="ko-K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Technology set</a:t>
            </a:r>
            <a:endParaRPr lang="ko-KR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AF8C027F-EB26-4492-BA9E-7017195C6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890" y="2749400"/>
            <a:ext cx="2904958" cy="51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100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내가 가진 기술적 역량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03C38F0A-77B5-4583-B397-FF1A9EF87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619" y="3233157"/>
            <a:ext cx="2904958" cy="14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100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많은 </a:t>
            </a:r>
            <a:r>
              <a:rPr lang="en-US" altLang="ko-KR" sz="2100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IOT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100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빅데이터</a:t>
            </a:r>
            <a:endParaRPr lang="en-US" altLang="ko-KR" sz="2100" spc="-15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100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</a:p>
        </p:txBody>
      </p:sp>
      <p:sp>
        <p:nvSpPr>
          <p:cNvPr id="6" name="오른쪽 대괄호 5">
            <a:extLst>
              <a:ext uri="{FF2B5EF4-FFF2-40B4-BE49-F238E27FC236}">
                <a16:creationId xmlns:a16="http://schemas.microsoft.com/office/drawing/2014/main" id="{CE8D28F4-CF9A-44F0-B7E1-182EC5D7537F}"/>
              </a:ext>
            </a:extLst>
          </p:cNvPr>
          <p:cNvSpPr/>
          <p:nvPr/>
        </p:nvSpPr>
        <p:spPr>
          <a:xfrm>
            <a:off x="9172458" y="3493030"/>
            <a:ext cx="318937" cy="1080355"/>
          </a:xfrm>
          <a:prstGeom prst="righ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364B94FD-74B8-4B1A-8842-39673046C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395" y="3687587"/>
            <a:ext cx="894741" cy="55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200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결합</a:t>
            </a:r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C3A3FDB8-AE6C-488E-B1CA-3D9986C7A0A8}"/>
              </a:ext>
            </a:extLst>
          </p:cNvPr>
          <p:cNvSpPr/>
          <p:nvPr/>
        </p:nvSpPr>
        <p:spPr>
          <a:xfrm rot="5400000">
            <a:off x="3529804" y="5347709"/>
            <a:ext cx="667272" cy="369674"/>
          </a:xfrm>
          <a:prstGeom prst="rightArrow">
            <a:avLst>
              <a:gd name="adj1" fmla="val 50000"/>
              <a:gd name="adj2" fmla="val 71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E8920398-C056-4226-9255-B76DD817E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397" y="5877873"/>
            <a:ext cx="13472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sz="2100" spc="-150" dirty="0">
                <a:solidFill>
                  <a:srgbClr val="508BC2"/>
                </a:solidFill>
                <a:effectLst>
                  <a:outerShdw blurRad="38100" dist="38100" dir="2700000" algn="tl">
                    <a:schemeClr val="accent5">
                      <a:lumMod val="60000"/>
                      <a:lumOff val="40000"/>
                      <a:alpha val="43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가치창출</a:t>
            </a:r>
          </a:p>
        </p:txBody>
      </p:sp>
      <p:sp>
        <p:nvSpPr>
          <p:cNvPr id="39" name="화살표: 오른쪽 38">
            <a:extLst>
              <a:ext uri="{FF2B5EF4-FFF2-40B4-BE49-F238E27FC236}">
                <a16:creationId xmlns:a16="http://schemas.microsoft.com/office/drawing/2014/main" id="{E1DF4200-511A-46F7-8E38-3E097E5C6036}"/>
              </a:ext>
            </a:extLst>
          </p:cNvPr>
          <p:cNvSpPr/>
          <p:nvPr/>
        </p:nvSpPr>
        <p:spPr>
          <a:xfrm rot="5400000">
            <a:off x="5443758" y="5040793"/>
            <a:ext cx="1304486" cy="369674"/>
          </a:xfrm>
          <a:prstGeom prst="rightArrow">
            <a:avLst>
              <a:gd name="adj1" fmla="val 50000"/>
              <a:gd name="adj2" fmla="val 71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F2E5260C-A689-45D8-9856-EBAE9D19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017" y="5866181"/>
            <a:ext cx="199537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sz="2100" spc="-150" dirty="0">
                <a:solidFill>
                  <a:srgbClr val="508BC2"/>
                </a:solidFill>
                <a:effectLst>
                  <a:outerShdw blurRad="38100" dist="38100" dir="2700000" algn="tl">
                    <a:schemeClr val="accent5">
                      <a:lumMod val="60000"/>
                      <a:lumOff val="40000"/>
                      <a:alpha val="43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급변하는 시장</a:t>
            </a:r>
          </a:p>
        </p:txBody>
      </p:sp>
      <p:sp>
        <p:nvSpPr>
          <p:cNvPr id="43" name="화살표: 오른쪽 42">
            <a:extLst>
              <a:ext uri="{FF2B5EF4-FFF2-40B4-BE49-F238E27FC236}">
                <a16:creationId xmlns:a16="http://schemas.microsoft.com/office/drawing/2014/main" id="{D01EDF8C-F4B7-4133-ACDF-D8AAD85B83AD}"/>
              </a:ext>
            </a:extLst>
          </p:cNvPr>
          <p:cNvSpPr/>
          <p:nvPr/>
        </p:nvSpPr>
        <p:spPr>
          <a:xfrm rot="5400000">
            <a:off x="8048865" y="5338794"/>
            <a:ext cx="667272" cy="369674"/>
          </a:xfrm>
          <a:prstGeom prst="rightArrow">
            <a:avLst>
              <a:gd name="adj1" fmla="val 50000"/>
              <a:gd name="adj2" fmla="val 71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2E5A7748-294C-460D-8E1F-C947E3280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014" y="5872794"/>
            <a:ext cx="305897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/>
            <a:r>
              <a:rPr lang="ko-KR" altLang="en-US" sz="2100" spc="-150" dirty="0">
                <a:solidFill>
                  <a:srgbClr val="508BC2"/>
                </a:solidFill>
                <a:effectLst>
                  <a:outerShdw blurRad="38100" dist="38100" dir="2700000" algn="tl">
                    <a:schemeClr val="accent5">
                      <a:lumMod val="60000"/>
                      <a:lumOff val="40000"/>
                      <a:alpha val="43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기술의 급변</a:t>
            </a:r>
            <a:endParaRPr lang="en-US" altLang="ko-KR" sz="2100" spc="-150" dirty="0">
              <a:solidFill>
                <a:srgbClr val="508BC2"/>
              </a:solidFill>
              <a:effectLst>
                <a:outerShdw blurRad="38100" dist="38100" dir="2700000" algn="tl">
                  <a:schemeClr val="accent5">
                    <a:lumMod val="60000"/>
                    <a:lumOff val="40000"/>
                    <a:alpha val="43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latinLnBrk="1" hangingPunct="1"/>
            <a:r>
              <a:rPr lang="en-US" altLang="ko-KR" sz="2100" spc="-150" dirty="0">
                <a:solidFill>
                  <a:srgbClr val="508BC2"/>
                </a:solidFill>
                <a:effectLst>
                  <a:outerShdw blurRad="38100" dist="38100" dir="2700000" algn="tl">
                    <a:schemeClr val="accent5">
                      <a:lumMod val="60000"/>
                      <a:lumOff val="40000"/>
                      <a:alpha val="43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100" spc="-150" dirty="0">
                <a:solidFill>
                  <a:srgbClr val="508BC2"/>
                </a:solidFill>
                <a:effectLst>
                  <a:outerShdw blurRad="38100" dist="38100" dir="2700000" algn="tl">
                    <a:schemeClr val="accent5">
                      <a:lumMod val="60000"/>
                      <a:lumOff val="40000"/>
                      <a:alpha val="43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단일기술 →융</a:t>
            </a:r>
            <a:r>
              <a:rPr lang="en-US" altLang="ko-KR" sz="2100" spc="-150" dirty="0">
                <a:solidFill>
                  <a:srgbClr val="508BC2"/>
                </a:solidFill>
                <a:effectLst>
                  <a:outerShdw blurRad="38100" dist="38100" dir="2700000" algn="tl">
                    <a:schemeClr val="accent5">
                      <a:lumMod val="60000"/>
                      <a:lumOff val="40000"/>
                      <a:alpha val="43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2100" spc="-150" dirty="0">
                <a:solidFill>
                  <a:srgbClr val="508BC2"/>
                </a:solidFill>
                <a:effectLst>
                  <a:outerShdw blurRad="38100" dist="38100" dir="2700000" algn="tl">
                    <a:schemeClr val="accent5">
                      <a:lumMod val="60000"/>
                      <a:lumOff val="40000"/>
                      <a:alpha val="43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복합</a:t>
            </a:r>
            <a:r>
              <a:rPr lang="en-US" altLang="ko-KR" sz="2100" spc="-150" dirty="0">
                <a:solidFill>
                  <a:srgbClr val="508BC2"/>
                </a:solidFill>
                <a:effectLst>
                  <a:outerShdw blurRad="38100" dist="38100" dir="2700000" algn="tl">
                    <a:schemeClr val="accent5">
                      <a:lumMod val="60000"/>
                      <a:lumOff val="40000"/>
                      <a:alpha val="43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eaLnBrk="1" latinLnBrk="1" hangingPunct="1"/>
            <a:endParaRPr lang="ko-KR" altLang="en-US" sz="2100" spc="-150" dirty="0">
              <a:solidFill>
                <a:srgbClr val="508BC2"/>
              </a:solidFill>
              <a:effectLst>
                <a:outerShdw blurRad="38100" dist="38100" dir="2700000" algn="tl">
                  <a:schemeClr val="accent5">
                    <a:lumMod val="60000"/>
                    <a:lumOff val="40000"/>
                    <a:alpha val="43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2413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367706" y="1203942"/>
            <a:ext cx="33602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en-US" altLang="ko-KR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1-1. </a:t>
            </a: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기회</a:t>
            </a:r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C3A3FDB8-AE6C-488E-B1CA-3D9986C7A0A8}"/>
              </a:ext>
            </a:extLst>
          </p:cNvPr>
          <p:cNvSpPr/>
          <p:nvPr/>
        </p:nvSpPr>
        <p:spPr>
          <a:xfrm rot="16200000">
            <a:off x="2664433" y="2879411"/>
            <a:ext cx="536984" cy="369674"/>
          </a:xfrm>
          <a:prstGeom prst="rightArrow">
            <a:avLst>
              <a:gd name="adj1" fmla="val 50000"/>
              <a:gd name="adj2" fmla="val 615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F2E5260C-A689-45D8-9856-EBAE9D19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626" y="2788905"/>
            <a:ext cx="7946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sz="2100" spc="-150" dirty="0">
                <a:solidFill>
                  <a:schemeClr val="accent4"/>
                </a:solidFill>
                <a:effectLst>
                  <a:outerShdw blurRad="50800" dist="38100" dir="600000" algn="l" rotWithShape="0">
                    <a:schemeClr val="bg2">
                      <a:lumMod val="75000"/>
                      <a:alpha val="52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중요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5E46F6CA-6AD1-4B2B-B017-6DBB33098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674" y="1596082"/>
            <a:ext cx="33602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en-US" altLang="ko-KR" sz="2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창업과정의 첫 원동력</a:t>
            </a:r>
            <a:r>
              <a:rPr lang="en-US" altLang="ko-KR" sz="2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1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C8240A05-6C0B-4777-8F6B-3CAD54985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975" y="2189619"/>
            <a:ext cx="48279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en-US" altLang="ko-KR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네트웍</a:t>
            </a:r>
            <a:r>
              <a:rPr lang="en-US" altLang="ko-KR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인맥</a:t>
            </a:r>
            <a:r>
              <a:rPr lang="en-US" altLang="ko-KR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en-US" altLang="ko-KR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사업계획서</a:t>
            </a: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364C4249-DD77-4CE9-ABB6-4CDBFAA94D09}"/>
              </a:ext>
            </a:extLst>
          </p:cNvPr>
          <p:cNvSpPr/>
          <p:nvPr/>
        </p:nvSpPr>
        <p:spPr>
          <a:xfrm>
            <a:off x="2317878" y="2043718"/>
            <a:ext cx="1230097" cy="711821"/>
          </a:xfrm>
          <a:prstGeom prst="ellipse">
            <a:avLst/>
          </a:prstGeom>
          <a:solidFill>
            <a:srgbClr val="2E75B6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latin typeface="+mj-ea"/>
                <a:ea typeface="+mj-ea"/>
              </a:rPr>
              <a:t>기회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1698C0D-148B-404C-B41F-C8EABB7D4CF1}"/>
              </a:ext>
            </a:extLst>
          </p:cNvPr>
          <p:cNvSpPr/>
          <p:nvPr/>
        </p:nvSpPr>
        <p:spPr>
          <a:xfrm>
            <a:off x="2317878" y="3166037"/>
            <a:ext cx="3378474" cy="602498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팀  재능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/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능력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/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자원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3D7036A6-1DFD-47DA-A42B-E13AFA3AD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706" y="3971284"/>
            <a:ext cx="416240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en-US" altLang="ko-KR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유망사업 기회 포착 기법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E0D536C-8030-455B-ADB6-E9866A380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321" y="4466315"/>
            <a:ext cx="7629870" cy="21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>
              <a:spcBef>
                <a:spcPts val="200"/>
              </a:spcBef>
            </a:pP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 국가 미래 전략에서 찾는 사업</a:t>
            </a:r>
            <a:endParaRPr lang="en-US" altLang="ko-KR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 새로운 소비자 니즈 창조 사업</a:t>
            </a:r>
            <a:endParaRPr lang="en-US" altLang="ko-KR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  미래 수요 트랜드 예측 사업</a:t>
            </a:r>
            <a:endParaRPr lang="en-US" altLang="ko-KR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④  기술 진화 예측 사업</a:t>
            </a:r>
            <a:endParaRPr lang="en-US" altLang="ko-KR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⑤  사업 도매인 확장 사업</a:t>
            </a:r>
            <a:endParaRPr lang="en-US" altLang="ko-KR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⑥  사업 기회의 통로 원리를 통한 사업</a:t>
            </a:r>
          </a:p>
        </p:txBody>
      </p:sp>
      <p:pic>
        <p:nvPicPr>
          <p:cNvPr id="12" name="그림 11" descr="검은색, 사진, 그룹, 하얀색이(가) 표시된 사진&#10;&#10;자동 생성된 설명">
            <a:extLst>
              <a:ext uri="{FF2B5EF4-FFF2-40B4-BE49-F238E27FC236}">
                <a16:creationId xmlns:a16="http://schemas.microsoft.com/office/drawing/2014/main" id="{97AD6C59-2F56-4E34-9F3B-D01FAC64B7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saturation sat="300000"/>
                    </a14:imgEffect>
                    <a14:imgEffect>
                      <a14:brightnessContrast bright="-52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21" y="4079411"/>
            <a:ext cx="3309940" cy="24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0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 bwMode="auto">
          <a:xfrm>
            <a:off x="2493963" y="1126149"/>
            <a:ext cx="8281988" cy="10473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latinLnBrk="1" hangingPunct="1">
              <a:defRPr/>
            </a:pPr>
            <a:endParaRPr lang="ko-KR" altLang="en-US" sz="1200" dirty="0" err="1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75844" y="1296194"/>
            <a:ext cx="80645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ko-KR" sz="2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 </a:t>
            </a:r>
            <a:r>
              <a:rPr lang="ko-KR" altLang="en-US" sz="2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창업과정의 첫 원동력은 </a:t>
            </a:r>
            <a:r>
              <a:rPr lang="ko-KR" altLang="en-US" sz="2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기회</a:t>
            </a:r>
            <a:r>
              <a:rPr lang="ko-KR" altLang="en-US" sz="2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2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2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 </a:t>
            </a:r>
            <a:r>
              <a:rPr lang="ko-KR" altLang="en-US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돈</a:t>
            </a:r>
            <a:r>
              <a:rPr lang="en-US" altLang="ko-KR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전략</a:t>
            </a:r>
            <a:r>
              <a:rPr lang="en-US" altLang="ko-KR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</a:t>
            </a:r>
            <a:r>
              <a:rPr lang="en-US" altLang="ko-KR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인맥</a:t>
            </a:r>
            <a:r>
              <a:rPr lang="en-US" altLang="ko-KR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경영 팀</a:t>
            </a:r>
            <a:r>
              <a:rPr lang="en-US" altLang="ko-KR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사업계획서</a:t>
            </a:r>
          </a:p>
        </p:txBody>
      </p:sp>
      <p:sp>
        <p:nvSpPr>
          <p:cNvPr id="5124" name="Rectangle 26"/>
          <p:cNvSpPr>
            <a:spLocks noChangeArrowheads="1"/>
          </p:cNvSpPr>
          <p:nvPr/>
        </p:nvSpPr>
        <p:spPr bwMode="auto">
          <a:xfrm>
            <a:off x="7172325" y="2674938"/>
            <a:ext cx="39243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latinLnBrk="1">
              <a:spcBef>
                <a:spcPct val="20000"/>
              </a:spcBef>
            </a:pPr>
            <a:r>
              <a:rPr lang="en-US" altLang="ko-KR" sz="15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 </a:t>
            </a:r>
            <a:r>
              <a:rPr lang="ko-KR" altLang="en-US" sz="15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진정한 </a:t>
            </a:r>
            <a:r>
              <a:rPr lang="ko-KR" altLang="en-US" sz="15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기회</a:t>
            </a:r>
            <a:r>
              <a:rPr lang="ko-KR" altLang="en-US" sz="15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팀의 재능이나 능력 혹은</a:t>
            </a:r>
          </a:p>
          <a:p>
            <a:pPr latinLnBrk="1">
              <a:spcBef>
                <a:spcPct val="20000"/>
              </a:spcBef>
            </a:pP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초기에 이 팀에 제공될 수 있는 자원들</a:t>
            </a:r>
          </a:p>
          <a:p>
            <a:pPr latinLnBrk="1">
              <a:spcBef>
                <a:spcPct val="20000"/>
              </a:spcBef>
            </a:pP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보다 훨씬 중요</a:t>
            </a:r>
          </a:p>
          <a:p>
            <a:pPr latinLnBrk="1">
              <a:spcBef>
                <a:spcPct val="20000"/>
              </a:spcBef>
            </a:pP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1">
              <a:spcBef>
                <a:spcPct val="20000"/>
              </a:spcBef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 </a:t>
            </a:r>
            <a:r>
              <a:rPr lang="ko-KR" altLang="en-US" sz="15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창업가와</a:t>
            </a:r>
            <a:r>
              <a:rPr lang="ko-KR" altLang="en-US" sz="15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그 팀의 역할은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급변하는 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1">
              <a:spcBef>
                <a:spcPct val="20000"/>
              </a:spcBef>
            </a:pP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환경속에서 </a:t>
            </a:r>
            <a:r>
              <a:rPr lang="ko-KR" altLang="en-US" sz="15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창의력을 발휘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것</a:t>
            </a:r>
          </a:p>
          <a:p>
            <a:pPr latinLnBrk="1">
              <a:spcBef>
                <a:spcPct val="20000"/>
              </a:spcBef>
            </a:pP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1">
              <a:spcBef>
                <a:spcPct val="20000"/>
              </a:spcBef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 </a:t>
            </a:r>
            <a:r>
              <a:rPr lang="ko-KR" altLang="en-US" sz="15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ko-KR" altLang="en-US" sz="15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절약적</a:t>
            </a:r>
            <a:r>
              <a:rPr lang="ko-KR" altLang="en-US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이고</a:t>
            </a:r>
            <a:r>
              <a:rPr lang="ko-KR" altLang="en-US" sz="15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창의적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활용돼야</a:t>
            </a:r>
          </a:p>
          <a:p>
            <a:pPr latinLnBrk="1">
              <a:spcBef>
                <a:spcPct val="20000"/>
              </a:spcBef>
              <a:buFontTx/>
              <a:buChar char="-"/>
            </a:pP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1">
              <a:spcBef>
                <a:spcPct val="20000"/>
              </a:spcBef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 </a:t>
            </a:r>
            <a:r>
              <a:rPr lang="ko-KR" altLang="en-US" sz="15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사업계획서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란 </a:t>
            </a:r>
            <a:r>
              <a:rPr lang="ko-KR" altLang="en-US" sz="15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기회</a:t>
            </a:r>
            <a:r>
              <a:rPr lang="en-US" altLang="ko-KR" sz="15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</a:t>
            </a:r>
            <a:r>
              <a:rPr lang="en-US" altLang="ko-KR" sz="15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이라는 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1">
              <a:spcBef>
                <a:spcPct val="20000"/>
              </a:spcBef>
            </a:pP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세가지 원동력들과 이들 간의 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1">
              <a:spcBef>
                <a:spcPct val="20000"/>
              </a:spcBef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5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조화와 균형의 질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대해서 의사소통을 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1">
              <a:spcBef>
                <a:spcPct val="20000"/>
              </a:spcBef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가능하게 하는 </a:t>
            </a:r>
            <a:r>
              <a:rPr lang="ko-KR" altLang="en-US" sz="15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언어이며 암호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atinLnBrk="1">
              <a:spcBef>
                <a:spcPct val="20000"/>
              </a:spcBef>
              <a:buFontTx/>
              <a:buChar char="-"/>
            </a:pP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739901" y="414622"/>
            <a:ext cx="8291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/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창업과정에 관한 </a:t>
            </a:r>
            <a:r>
              <a:rPr lang="ko-KR" altLang="en-US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티몬스</a:t>
            </a:r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모형</a:t>
            </a:r>
          </a:p>
        </p:txBody>
      </p:sp>
      <p:sp>
        <p:nvSpPr>
          <p:cNvPr id="3086" name="Oval 4"/>
          <p:cNvSpPr>
            <a:spLocks noChangeArrowheads="1"/>
          </p:cNvSpPr>
          <p:nvPr/>
        </p:nvSpPr>
        <p:spPr bwMode="auto">
          <a:xfrm>
            <a:off x="2346326" y="3054351"/>
            <a:ext cx="1171575" cy="1204913"/>
          </a:xfrm>
          <a:prstGeom prst="ellipse">
            <a:avLst/>
          </a:prstGeom>
          <a:solidFill>
            <a:srgbClr val="FFCCCC"/>
          </a:solidFill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latinLnBrk="1" hangingPunct="1">
              <a:defRPr/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87" name="Oval 5"/>
          <p:cNvSpPr>
            <a:spLocks noChangeArrowheads="1"/>
          </p:cNvSpPr>
          <p:nvPr/>
        </p:nvSpPr>
        <p:spPr bwMode="auto">
          <a:xfrm>
            <a:off x="5668964" y="3054351"/>
            <a:ext cx="1177925" cy="1204913"/>
          </a:xfrm>
          <a:prstGeom prst="ellipse">
            <a:avLst/>
          </a:prstGeom>
          <a:solidFill>
            <a:srgbClr val="FFCCCC"/>
          </a:solidFill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latinLnBrk="1" hangingPunct="1">
              <a:defRPr/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88" name="Oval 6"/>
          <p:cNvSpPr>
            <a:spLocks noChangeArrowheads="1"/>
          </p:cNvSpPr>
          <p:nvPr/>
        </p:nvSpPr>
        <p:spPr bwMode="auto">
          <a:xfrm>
            <a:off x="4006851" y="4741863"/>
            <a:ext cx="1179513" cy="1135062"/>
          </a:xfrm>
          <a:prstGeom prst="ellipse">
            <a:avLst/>
          </a:prstGeom>
          <a:solidFill>
            <a:srgbClr val="FFCCCC"/>
          </a:solidFill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latinLnBrk="1" hangingPunct="1">
              <a:defRPr/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2346326" y="3470276"/>
            <a:ext cx="1287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Opportunity</a:t>
            </a:r>
            <a:endParaRPr lang="ko-KR" altLang="en-US" sz="1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31" name="Text Box 8"/>
          <p:cNvSpPr txBox="1">
            <a:spLocks noChangeArrowheads="1"/>
          </p:cNvSpPr>
          <p:nvPr/>
        </p:nvSpPr>
        <p:spPr bwMode="auto">
          <a:xfrm>
            <a:off x="5740400" y="3481389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Resources</a:t>
            </a:r>
            <a:endParaRPr lang="ko-KR" altLang="en-US" sz="1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4256088" y="5156201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Team</a:t>
            </a:r>
            <a:endParaRPr lang="ko-KR" altLang="en-US" sz="1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4543425" y="3211513"/>
            <a:ext cx="0" cy="3619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578225" y="4802188"/>
            <a:ext cx="3762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5240338" y="4802188"/>
            <a:ext cx="3746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806826" y="2919414"/>
            <a:ext cx="1603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Communication</a:t>
            </a:r>
            <a:endParaRPr lang="ko-KR" altLang="en-US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520951" y="4687889"/>
            <a:ext cx="1089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Creativity</a:t>
            </a:r>
            <a:endParaRPr lang="ko-KR" altLang="en-US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307013" y="4695826"/>
            <a:ext cx="1708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Leadership</a:t>
            </a:r>
            <a:endParaRPr lang="ko-KR" altLang="en-US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520951" y="4368801"/>
            <a:ext cx="950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Ambiguity</a:t>
            </a:r>
            <a:endParaRPr lang="ko-KR" altLang="en-US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021139" y="6238876"/>
            <a:ext cx="1214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ko-KR" sz="1200" b="0">
                <a:latin typeface="맑은 고딕" panose="020B0503020000020004" pitchFamily="50" charset="-127"/>
                <a:ea typeface="맑은 고딕" panose="020B0503020000020004" pitchFamily="50" charset="-127"/>
              </a:rPr>
              <a:t>Founder</a:t>
            </a:r>
            <a:endParaRPr lang="ko-KR" altLang="en-US" sz="1200" b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164138" y="5670551"/>
            <a:ext cx="2000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ko-KR" sz="1200" b="0">
                <a:latin typeface="맑은 고딕" panose="020B0503020000020004" pitchFamily="50" charset="-127"/>
                <a:ea typeface="맑은 고딕" panose="020B0503020000020004" pitchFamily="50" charset="-127"/>
              </a:rPr>
              <a:t>Capital market context</a:t>
            </a:r>
            <a:endParaRPr lang="ko-KR" altLang="en-US" sz="1200" b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449889" y="4259264"/>
            <a:ext cx="1857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ko-KR" sz="1200" b="0">
                <a:latin typeface="맑은 고딕" panose="020B0503020000020004" pitchFamily="50" charset="-127"/>
                <a:ea typeface="맑은 고딕" panose="020B0503020000020004" pitchFamily="50" charset="-127"/>
              </a:rPr>
              <a:t>Exogenous forces</a:t>
            </a:r>
            <a:endParaRPr lang="ko-KR" altLang="en-US" sz="1200" b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006851" y="3897313"/>
            <a:ext cx="12287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Business Plan</a:t>
            </a:r>
            <a:endParaRPr lang="ko-KR" altLang="en-US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latinLnBrk="1" hangingPunct="1">
              <a:spcBef>
                <a:spcPct val="50000"/>
              </a:spcBef>
            </a:pPr>
            <a:r>
              <a:rPr lang="en-US" altLang="ko-KR" sz="1200" b="0">
                <a:latin typeface="맑은 고딕" panose="020B0503020000020004" pitchFamily="50" charset="-127"/>
                <a:ea typeface="맑은 고딕" panose="020B0503020000020004" pitchFamily="50" charset="-127"/>
              </a:rPr>
              <a:t>Fits and gaps</a:t>
            </a:r>
            <a:endParaRPr lang="ko-KR" altLang="en-US" sz="1200" b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490789" y="2636838"/>
            <a:ext cx="44227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The Timmons Model of the Entrepreneurial Process</a:t>
            </a:r>
            <a:endParaRPr lang="ko-KR" altLang="en-US" sz="1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145" name="직선 화살표 연결선 30"/>
          <p:cNvCxnSpPr>
            <a:cxnSpLocks noChangeShapeType="1"/>
          </p:cNvCxnSpPr>
          <p:nvPr/>
        </p:nvCxnSpPr>
        <p:spPr bwMode="auto">
          <a:xfrm rot="16200000" flipH="1">
            <a:off x="3487739" y="3840164"/>
            <a:ext cx="877887" cy="8270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6" name="직선 화살표 연결선 32"/>
          <p:cNvCxnSpPr>
            <a:cxnSpLocks noChangeShapeType="1"/>
          </p:cNvCxnSpPr>
          <p:nvPr/>
        </p:nvCxnSpPr>
        <p:spPr bwMode="auto">
          <a:xfrm rot="5400000">
            <a:off x="4845051" y="3840163"/>
            <a:ext cx="877887" cy="827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7" name="직선 화살표 연결선 34"/>
          <p:cNvCxnSpPr>
            <a:cxnSpLocks noChangeShapeType="1"/>
          </p:cNvCxnSpPr>
          <p:nvPr/>
        </p:nvCxnSpPr>
        <p:spPr bwMode="auto">
          <a:xfrm>
            <a:off x="3517900" y="3271839"/>
            <a:ext cx="214153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8" name="직선 연결선 28"/>
          <p:cNvCxnSpPr>
            <a:cxnSpLocks noChangeShapeType="1"/>
          </p:cNvCxnSpPr>
          <p:nvPr/>
        </p:nvCxnSpPr>
        <p:spPr bwMode="auto">
          <a:xfrm>
            <a:off x="2520951" y="5986464"/>
            <a:ext cx="4429125" cy="1587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9" name="이등변 삼각형 29"/>
          <p:cNvSpPr>
            <a:spLocks noChangeArrowheads="1"/>
          </p:cNvSpPr>
          <p:nvPr/>
        </p:nvSpPr>
        <p:spPr bwMode="auto">
          <a:xfrm>
            <a:off x="4521200" y="5986464"/>
            <a:ext cx="285750" cy="2762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913242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39962" y="500367"/>
            <a:ext cx="8353425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 </a:t>
            </a:r>
            <a:r>
              <a:rPr lang="ko-KR" altLang="en-US" sz="2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기회</a:t>
            </a:r>
            <a:r>
              <a:rPr lang="ko-KR" altLang="en-US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ko-KR" altLang="en-US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특정 아이디어가 구현 가능성이 있는 것인지를 재빨리 판단해 낼 수 있으며 얼마나 많은 시간</a:t>
            </a:r>
            <a:r>
              <a:rPr lang="en-US" altLang="ko-KR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노력이 필요할 것인지 결정할 수 있는 능력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418171" y="2084692"/>
            <a:ext cx="7777162" cy="400050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창업과정은 기회 추구적이다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01914" y="2836863"/>
            <a:ext cx="6264275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>
              <a:lnSpc>
                <a:spcPts val="2300"/>
              </a:lnSpc>
            </a:pPr>
            <a:r>
              <a:rPr lang="ko-KR" altLang="en-US" sz="16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시장의 수요는 기회를 측정하는데 있어 중요한 요인이다</a:t>
            </a:r>
          </a:p>
          <a:p>
            <a:pPr>
              <a:lnSpc>
                <a:spcPts val="2300"/>
              </a:lnSpc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소비자는 쉽게 확보할 수 있는가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>
              <a:lnSpc>
                <a:spcPts val="2300"/>
              </a:lnSpc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시장 점유율과 성장 잠재력이 같은가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>
              <a:lnSpc>
                <a:spcPts val="2300"/>
              </a:lnSpc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- 20%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연성장률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20%+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지속력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>
              <a:lnSpc>
                <a:spcPts val="2300"/>
              </a:lnSpc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300"/>
              </a:lnSpc>
            </a:pPr>
            <a:r>
              <a:rPr lang="ko-KR" altLang="en-US" sz="16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시장구조와 규모</a:t>
            </a:r>
          </a:p>
          <a:p>
            <a:pPr>
              <a:lnSpc>
                <a:spcPts val="2300"/>
              </a:lnSpc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새로 부상하는가 그리고  혹은 붕괴되는가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>
              <a:lnSpc>
                <a:spcPts val="2300"/>
              </a:lnSpc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잠재적 가능성</a:t>
            </a:r>
          </a:p>
          <a:p>
            <a:pPr>
              <a:lnSpc>
                <a:spcPts val="2300"/>
              </a:lnSpc>
            </a:pP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300"/>
              </a:lnSpc>
            </a:pPr>
            <a:r>
              <a:rPr lang="ko-KR" altLang="en-US" sz="16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수익분석은 기회와 단순한 아이디어의 차이를 구별하도록 해준다</a:t>
            </a:r>
          </a:p>
          <a:p>
            <a:pPr>
              <a:lnSpc>
                <a:spcPts val="2300"/>
              </a:lnSpc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저비용으로 공급할 수 있는가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>
              <a:lnSpc>
                <a:spcPts val="2300"/>
              </a:lnSpc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- 1~2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내에 손익분기점을 넘어설 수 있는가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9226958" y="3669017"/>
            <a:ext cx="1936750" cy="1797050"/>
          </a:xfrm>
          <a:prstGeom prst="ellipse">
            <a:avLst/>
          </a:prstGeom>
          <a:solidFill>
            <a:schemeClr val="accent5"/>
          </a:solidFill>
          <a:ln>
            <a:solidFill>
              <a:srgbClr val="00206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latinLnBrk="1" hangingPunct="1">
              <a:defRPr/>
            </a:pPr>
            <a:r>
              <a:rPr lang="ko-KR" altLang="en-US" sz="3200" b="1" dirty="0">
                <a:latin typeface="맑은 고딕" pitchFamily="50" charset="-127"/>
                <a:ea typeface="맑은 고딕" pitchFamily="50" charset="-127"/>
              </a:rPr>
              <a:t>기 회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527300" y="2635249"/>
            <a:ext cx="777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71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9">
            <a:extLst>
              <a:ext uri="{FF2B5EF4-FFF2-40B4-BE49-F238E27FC236}">
                <a16:creationId xmlns:a16="http://schemas.microsoft.com/office/drawing/2014/main" id="{D8A9D96D-6DAC-4C0E-A135-820A5B9DA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953"/>
            <a:ext cx="6134099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내가 벌거벗은 이유는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쉽게 눈에 띄기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위함이고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나의 앞머리가 무성한 이유는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사람들이 나를 보았을 때 쉽게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붙잡을 수 있게 하기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위함이며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뒷머리가 대머리인 이유는 내가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지나가고 나면 다시는 나를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붙잡지 못하도록 하기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위함이며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발에 날개가 달린 이유는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그들 앞에서 최대한 빨리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사라지기 위해서이다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algn="ctr">
              <a:spcBef>
                <a:spcPts val="300"/>
              </a:spcBef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저울을 들고 있는 이유는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기회가 앞에 있을 때는 저울을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꺼내 정확히 판단하라는 의미이며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날카로운 칼을 들고 있는 이유는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칼 같이 결단하라는 의미이다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ts val="300"/>
              </a:spcBef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300"/>
              </a:spcBef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나의 이름은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기회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46BFC8F-0AD2-4633-91C8-C789B264A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8900"/>
            <a:ext cx="5485709" cy="52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08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64556" y="340520"/>
            <a:ext cx="8637587" cy="642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ko-KR" alt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기회의 창</a:t>
            </a:r>
            <a:r>
              <a:rPr lang="ko-KR" altLang="en-US" sz="2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Window of Opportunity)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5184776" y="5575301"/>
            <a:ext cx="19081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/>
            <a:r>
              <a:rPr lang="ko-KR" altLang="en-US" sz="16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시장이 눈에 띄게 커지고 구조화되는 시점에서 창문이 열림</a:t>
            </a:r>
            <a:endParaRPr lang="en-US" altLang="ko-KR" sz="16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220" name="Picture 9" descr="C:\Documents and Settings\황새\바탕 화면\dㅣ앙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73" y="1171576"/>
            <a:ext cx="691197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10"/>
          <p:cNvSpPr>
            <a:spLocks noChangeShapeType="1"/>
          </p:cNvSpPr>
          <p:nvPr/>
        </p:nvSpPr>
        <p:spPr bwMode="auto">
          <a:xfrm>
            <a:off x="4425950" y="5041900"/>
            <a:ext cx="83820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>
            <a:off x="6483350" y="4965700"/>
            <a:ext cx="762000" cy="533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7058025" y="5465763"/>
            <a:ext cx="172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/>
            <a:r>
              <a:rPr lang="ko-KR" altLang="en-US" sz="16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시장이 성숙되는 시점에서 창문이 닫히기 시작함</a:t>
            </a:r>
            <a:endParaRPr lang="en-US" altLang="ko-KR" sz="16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808288" y="5546726"/>
            <a:ext cx="20748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 너무 일찍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창업시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충분한 고객을 확보하기 전에 재정적 </a:t>
            </a:r>
            <a:b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어려움에 직면</a:t>
            </a:r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 flipH="1">
            <a:off x="3740150" y="5041900"/>
            <a:ext cx="45720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6635750" y="4965700"/>
            <a:ext cx="2286000" cy="457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9227" name="Rectangle 6"/>
          <p:cNvSpPr>
            <a:spLocks noChangeArrowheads="1"/>
          </p:cNvSpPr>
          <p:nvPr/>
        </p:nvSpPr>
        <p:spPr bwMode="auto">
          <a:xfrm>
            <a:off x="8713788" y="5092701"/>
            <a:ext cx="1871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algn="ctr" eaLnBrk="1" latinLnBrk="1" hangingPunct="1"/>
            <a:r>
              <a:rPr lang="ko-KR" altLang="en-US" sz="1600">
                <a:latin typeface="맑은 고딕" panose="020B0503020000020004" pitchFamily="50" charset="-127"/>
                <a:ea typeface="맑은 고딕" panose="020B0503020000020004" pitchFamily="50" charset="-127"/>
              </a:rPr>
              <a:t>너무 늦을 경우</a:t>
            </a:r>
            <a:endParaRPr lang="en-US" altLang="ko-KR" sz="16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latinLnBrk="1" hangingPunct="1"/>
            <a:r>
              <a:rPr lang="ko-KR" altLang="en-US" sz="1600">
                <a:latin typeface="맑은 고딕" panose="020B0503020000020004" pitchFamily="50" charset="-127"/>
                <a:ea typeface="맑은 고딕" panose="020B0503020000020004" pitchFamily="50" charset="-127"/>
              </a:rPr>
              <a:t> 충분한 수익을 </a:t>
            </a:r>
            <a:br>
              <a:rPr lang="en-US" altLang="ko-KR" sz="16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600">
                <a:latin typeface="맑은 고딕" panose="020B0503020000020004" pitchFamily="50" charset="-127"/>
                <a:ea typeface="맑은 고딕" panose="020B0503020000020004" pitchFamily="50" charset="-127"/>
              </a:rPr>
              <a:t>올리기 전에 </a:t>
            </a:r>
            <a:br>
              <a:rPr lang="en-US" altLang="ko-KR" sz="16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600">
                <a:latin typeface="맑은 고딕" panose="020B0503020000020004" pitchFamily="50" charset="-127"/>
                <a:ea typeface="맑은 고딕" panose="020B0503020000020004" pitchFamily="50" charset="-127"/>
              </a:rPr>
              <a:t>시장이 </a:t>
            </a:r>
            <a:br>
              <a:rPr lang="en-US" altLang="ko-KR" sz="16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600">
                <a:latin typeface="맑은 고딕" panose="020B0503020000020004" pitchFamily="50" charset="-127"/>
                <a:ea typeface="맑은 고딕" panose="020B0503020000020004" pitchFamily="50" charset="-127"/>
              </a:rPr>
              <a:t>퇴조하게 됨</a:t>
            </a:r>
            <a:endParaRPr lang="en-US" altLang="ko-KR" sz="16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539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F4F2E3A-EF92-4318-8EFC-A7DFB7C3A4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42121C-39AF-4EA0-9FFD-C59F3BF2D4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42904" y="230657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ko-KR" altLang="en-US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■ 성 명</a:t>
            </a:r>
            <a:r>
              <a:rPr lang="en-US" altLang="ko-KR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: </a:t>
            </a:r>
            <a:r>
              <a:rPr lang="ko-KR" altLang="en-US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이 재 희 </a:t>
            </a:r>
            <a:r>
              <a:rPr lang="en-US" altLang="ko-KR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(</a:t>
            </a:r>
            <a:r>
              <a:rPr lang="ko-KR" altLang="en-US" sz="1700" b="1" dirty="0" err="1">
                <a:latin typeface="서울한강체 M" panose="02020503020101020101" pitchFamily="18" charset="-127"/>
                <a:ea typeface="서울한강체 M" panose="02020503020101020101" pitchFamily="18" charset="-127"/>
              </a:rPr>
              <a:t>李</a:t>
            </a:r>
            <a:r>
              <a:rPr lang="ko-KR" altLang="en-US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 再 喜</a:t>
            </a:r>
            <a:r>
              <a:rPr lang="en-US" altLang="ko-KR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ko-KR" altLang="en-US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           경영학 석사</a:t>
            </a:r>
            <a:r>
              <a:rPr lang="en-US" altLang="ko-KR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/ </a:t>
            </a:r>
            <a:r>
              <a:rPr lang="ko-KR" altLang="en-US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교육학 박사</a:t>
            </a:r>
            <a:endParaRPr lang="en-US" altLang="ko-KR" sz="1700" b="1" dirty="0">
              <a:latin typeface="서울한강체 M" panose="02020503020101020101" pitchFamily="18" charset="-127"/>
              <a:ea typeface="서울한강체 M" panose="02020503020101020101" pitchFamily="18" charset="-127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ko-KR" sz="300" b="1" dirty="0">
              <a:latin typeface="서울한강체 M" panose="02020503020101020101" pitchFamily="18" charset="-127"/>
              <a:ea typeface="서울한강체 M" panose="02020503020101020101" pitchFamily="18" charset="-127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ko-KR" altLang="en-US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■ 소 속</a:t>
            </a:r>
            <a:r>
              <a:rPr lang="en-US" altLang="ko-KR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: (</a:t>
            </a:r>
            <a:r>
              <a:rPr lang="ko-KR" altLang="en-US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사</a:t>
            </a:r>
            <a:r>
              <a:rPr lang="en-US" altLang="ko-KR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) </a:t>
            </a:r>
            <a:r>
              <a:rPr lang="ko-KR" altLang="en-US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한국창업지도사 협회장</a:t>
            </a:r>
            <a:endParaRPr lang="en-US" altLang="ko-KR" sz="1700" b="1" dirty="0">
              <a:latin typeface="서울한강체 M" panose="02020503020101020101" pitchFamily="18" charset="-127"/>
              <a:ea typeface="서울한강체 M" panose="02020503020101020101" pitchFamily="18" charset="-127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ko-KR" altLang="en-US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            사이버 한국외국어대학교 마케팅경영학과 교수</a:t>
            </a:r>
            <a:endParaRPr lang="en-US" altLang="ko-KR" sz="1700" b="1" dirty="0">
              <a:latin typeface="서울한강체 M" panose="02020503020101020101" pitchFamily="18" charset="-127"/>
              <a:ea typeface="서울한강체 M" panose="02020503020101020101" pitchFamily="18" charset="-127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ko-KR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            </a:t>
            </a:r>
            <a:r>
              <a:rPr lang="ko-KR" altLang="en-US" sz="1700" b="1" dirty="0" err="1">
                <a:latin typeface="서울한강체 M" panose="02020503020101020101" pitchFamily="18" charset="-127"/>
                <a:ea typeface="서울한강체 M" panose="02020503020101020101" pitchFamily="18" charset="-127"/>
              </a:rPr>
              <a:t>웨스터</a:t>
            </a:r>
            <a:r>
              <a:rPr lang="ko-KR" altLang="en-US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 </a:t>
            </a:r>
            <a:r>
              <a:rPr lang="ko-KR" altLang="en-US" sz="1700" b="1" dirty="0" err="1">
                <a:latin typeface="서울한강체 M" panose="02020503020101020101" pitchFamily="18" charset="-127"/>
                <a:ea typeface="서울한강체 M" panose="02020503020101020101" pitchFamily="18" charset="-127"/>
              </a:rPr>
              <a:t>민스터</a:t>
            </a:r>
            <a:r>
              <a:rPr lang="ko-KR" altLang="en-US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 신학 대학원 겸임교수</a:t>
            </a: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7E7ED025-6253-4D03-9B31-4403758DF516}"/>
              </a:ext>
            </a:extLst>
          </p:cNvPr>
          <p:cNvSpPr txBox="1">
            <a:spLocks/>
          </p:cNvSpPr>
          <p:nvPr/>
        </p:nvSpPr>
        <p:spPr>
          <a:xfrm>
            <a:off x="1942904" y="2472032"/>
            <a:ext cx="861027" cy="5145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ko-KR" altLang="en-US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■ 경 력</a:t>
            </a:r>
            <a:r>
              <a:rPr lang="en-US" altLang="ko-KR" sz="1700" b="1" dirty="0">
                <a:latin typeface="서울한강체 M" panose="02020503020101020101" pitchFamily="18" charset="-127"/>
                <a:ea typeface="서울한강체 M" panose="02020503020101020101" pitchFamily="18" charset="-127"/>
              </a:rPr>
              <a:t>:</a:t>
            </a:r>
            <a:endParaRPr lang="ko-KR" altLang="en-US" sz="1700" b="1" dirty="0">
              <a:latin typeface="서울한강체 M" panose="02020503020101020101" pitchFamily="18" charset="-127"/>
              <a:ea typeface="서울한강체 M" panose="02020503020101020101" pitchFamily="18" charset="-127"/>
            </a:endParaRPr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DF780C5B-07CB-45EB-A9D5-D0664959B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350574"/>
              </p:ext>
            </p:extLst>
          </p:nvPr>
        </p:nvGraphicFramePr>
        <p:xfrm>
          <a:off x="2045102" y="2883038"/>
          <a:ext cx="6821579" cy="1180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493">
                  <a:extLst>
                    <a:ext uri="{9D8B030D-6E8A-4147-A177-3AD203B41FA5}">
                      <a16:colId xmlns:a16="http://schemas.microsoft.com/office/drawing/2014/main" val="4006545406"/>
                    </a:ext>
                  </a:extLst>
                </a:gridCol>
                <a:gridCol w="6220086">
                  <a:extLst>
                    <a:ext uri="{9D8B030D-6E8A-4147-A177-3AD203B41FA5}">
                      <a16:colId xmlns:a16="http://schemas.microsoft.com/office/drawing/2014/main" val="4257232767"/>
                    </a:ext>
                  </a:extLst>
                </a:gridCol>
              </a:tblGrid>
              <a:tr h="332789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멀티미디어 시스템 </a:t>
                      </a:r>
                      <a:r>
                        <a:rPr lang="en-US" altLang="ko-KR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(</a:t>
                      </a:r>
                      <a:r>
                        <a:rPr lang="ko-KR" altLang="en-US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교육</a:t>
                      </a:r>
                      <a:r>
                        <a:rPr lang="en-US" altLang="ko-KR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통신</a:t>
                      </a:r>
                      <a:r>
                        <a:rPr lang="en-US" altLang="ko-KR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보안장비</a:t>
                      </a:r>
                      <a:r>
                        <a:rPr lang="en-US" altLang="ko-KR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) </a:t>
                      </a:r>
                      <a:r>
                        <a:rPr lang="ko-KR" altLang="en-US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설계</a:t>
                      </a:r>
                      <a:r>
                        <a:rPr lang="en-US" altLang="ko-KR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제조</a:t>
                      </a:r>
                      <a:r>
                        <a:rPr lang="en-US" altLang="ko-KR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관납</a:t>
                      </a:r>
                      <a:r>
                        <a:rPr lang="en-US" altLang="ko-KR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수출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ABA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85836"/>
                  </a:ext>
                </a:extLst>
              </a:tr>
              <a:tr h="8477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20</a:t>
                      </a:r>
                      <a:r>
                        <a:rPr lang="ko-KR" altLang="en-US" sz="14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년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총무과 입사 → 과장 →  관리부장 → 상무이사 → 부사장 → 사장</a:t>
                      </a:r>
                      <a:endParaRPr lang="en-US" altLang="ko-KR" sz="1500" dirty="0">
                        <a:latin typeface="서울한강체 M" panose="02020503020101020101" pitchFamily="18" charset="-127"/>
                        <a:ea typeface="서울한강체 M" panose="02020503020101020101" pitchFamily="18" charset="-127"/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총무</a:t>
                      </a:r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회계</a:t>
                      </a:r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구매</a:t>
                      </a:r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생산관리</a:t>
                      </a:r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무역</a:t>
                      </a:r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홍보</a:t>
                      </a:r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대리점 관리</a:t>
                      </a:r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 (</a:t>
                      </a: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총괄</a:t>
                      </a:r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)</a:t>
                      </a:r>
                      <a:endParaRPr lang="ko-KR" altLang="en-US" sz="1500" dirty="0">
                        <a:latin typeface="서울한강체 M" panose="02020503020101020101" pitchFamily="18" charset="-127"/>
                        <a:ea typeface="서울한강체 M" panose="02020503020101020101" pitchFamily="18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646027"/>
                  </a:ext>
                </a:extLst>
              </a:tr>
            </a:tbl>
          </a:graphicData>
        </a:graphic>
      </p:graphicFrame>
      <p:graphicFrame>
        <p:nvGraphicFramePr>
          <p:cNvPr id="20" name="표 3">
            <a:extLst>
              <a:ext uri="{FF2B5EF4-FFF2-40B4-BE49-F238E27FC236}">
                <a16:creationId xmlns:a16="http://schemas.microsoft.com/office/drawing/2014/main" id="{DFC886F3-EB6F-4A6C-BD2C-775B3A66C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205714"/>
              </p:ext>
            </p:extLst>
          </p:nvPr>
        </p:nvGraphicFramePr>
        <p:xfrm>
          <a:off x="2045100" y="4406900"/>
          <a:ext cx="5704727" cy="827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727">
                  <a:extLst>
                    <a:ext uri="{9D8B030D-6E8A-4147-A177-3AD203B41FA5}">
                      <a16:colId xmlns:a16="http://schemas.microsoft.com/office/drawing/2014/main" val="4006545406"/>
                    </a:ext>
                  </a:extLst>
                </a:gridCol>
              </a:tblGrid>
              <a:tr h="4051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dirty="0" err="1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폐열</a:t>
                      </a: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 회수형 환기장비 </a:t>
                      </a:r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(</a:t>
                      </a: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제조</a:t>
                      </a:r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</a:t>
                      </a: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설치</a:t>
                      </a:r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A/S)</a:t>
                      </a:r>
                      <a:endParaRPr lang="ko-KR" altLang="en-US" sz="1500" dirty="0">
                        <a:latin typeface="서울한강체 M" panose="02020503020101020101" pitchFamily="18" charset="-127"/>
                        <a:ea typeface="서울한강체 M" panose="02020503020101020101" pitchFamily="18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A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85836"/>
                  </a:ext>
                </a:extLst>
              </a:tr>
              <a:tr h="422233"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대표이사 </a:t>
                      </a:r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6.6</a:t>
                      </a: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년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646027"/>
                  </a:ext>
                </a:extLst>
              </a:tr>
            </a:tbl>
          </a:graphicData>
        </a:graphic>
      </p:graphicFrame>
      <p:graphicFrame>
        <p:nvGraphicFramePr>
          <p:cNvPr id="22" name="표 3">
            <a:extLst>
              <a:ext uri="{FF2B5EF4-FFF2-40B4-BE49-F238E27FC236}">
                <a16:creationId xmlns:a16="http://schemas.microsoft.com/office/drawing/2014/main" id="{1C3703F2-7D88-4B66-9032-509FFA7A2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77969"/>
              </p:ext>
            </p:extLst>
          </p:nvPr>
        </p:nvGraphicFramePr>
        <p:xfrm>
          <a:off x="2045103" y="5473256"/>
          <a:ext cx="570472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561">
                  <a:extLst>
                    <a:ext uri="{9D8B030D-6E8A-4147-A177-3AD203B41FA5}">
                      <a16:colId xmlns:a16="http://schemas.microsoft.com/office/drawing/2014/main" val="4006545406"/>
                    </a:ext>
                  </a:extLst>
                </a:gridCol>
                <a:gridCol w="4490165">
                  <a:extLst>
                    <a:ext uri="{9D8B030D-6E8A-4147-A177-3AD203B41FA5}">
                      <a16:colId xmlns:a16="http://schemas.microsoft.com/office/drawing/2014/main" val="2664796826"/>
                    </a:ext>
                  </a:extLst>
                </a:gridCol>
              </a:tblGrid>
              <a:tr h="26289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중소기업 </a:t>
                      </a:r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CEO</a:t>
                      </a:r>
                    </a:p>
                    <a:p>
                      <a:pPr algn="ctr" latinLnBrk="1"/>
                      <a:endParaRPr lang="en-US" altLang="ko-KR" sz="1500" dirty="0">
                        <a:latin typeface="서울한강체 M" panose="02020503020101020101" pitchFamily="18" charset="-127"/>
                        <a:ea typeface="서울한강체 M" panose="020205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10</a:t>
                      </a:r>
                      <a:r>
                        <a:rPr lang="ko-KR" altLang="en-US" sz="1500" dirty="0"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년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ABAA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냉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•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난방기 제조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영업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설치               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: 2.5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년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85836"/>
                  </a:ext>
                </a:extLst>
              </a:tr>
              <a:tr h="26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드라마 제작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(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태양을 삼켜라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–SBS)      : 1.5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년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263503"/>
                  </a:ext>
                </a:extLst>
              </a:tr>
              <a:tr h="26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눈꽃 빙수 제빙기 제조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영업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설치        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: 2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년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975143"/>
                  </a:ext>
                </a:extLst>
              </a:tr>
              <a:tr h="26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줄기세포 뱅크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연구소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                       : 4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서울한강체 M" panose="02020503020101020101" pitchFamily="18" charset="-127"/>
                          <a:ea typeface="서울한강체 M" panose="02020503020101020101" pitchFamily="18" charset="-127"/>
                        </a:rPr>
                        <a:t>년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68263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87655F0B-EF59-46F1-9ACA-2AC28AE68D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AD8C1"/>
              </a:clrFrom>
              <a:clrTo>
                <a:srgbClr val="DAD8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5" r="43154"/>
          <a:stretch/>
        </p:blipFill>
        <p:spPr>
          <a:xfrm>
            <a:off x="0" y="-4963"/>
            <a:ext cx="1493514" cy="686296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E20586B-50E5-46B7-A3A2-ACD27BED0685}"/>
              </a:ext>
            </a:extLst>
          </p:cNvPr>
          <p:cNvSpPr/>
          <p:nvPr/>
        </p:nvSpPr>
        <p:spPr>
          <a:xfrm>
            <a:off x="0" y="-9926"/>
            <a:ext cx="1493514" cy="6867926"/>
          </a:xfrm>
          <a:prstGeom prst="rect">
            <a:avLst/>
          </a:prstGeom>
          <a:solidFill>
            <a:srgbClr val="BAD0C1">
              <a:alpha val="15000"/>
            </a:srgbClr>
          </a:solidFill>
          <a:ln>
            <a:noFill/>
          </a:ln>
          <a:effectLst>
            <a:outerShdw blurRad="50800" dist="50800" dir="5400000" algn="ctr" rotWithShape="0">
              <a:schemeClr val="accent5">
                <a:lumMod val="20000"/>
                <a:lumOff val="8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서울한강체 M" panose="02020503020101020101" pitchFamily="18" charset="-127"/>
              <a:ea typeface="서울한강체 M" panose="0202050302010102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9844FBB-2541-4609-9CAB-E9F643B447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0" b="100000" l="4684" r="42127">
                        <a14:foregroundMark x1="22153" y1="11268" x2="20673" y2="12399"/>
                        <a14:foregroundMark x1="22073" y1="9774" x2="21077" y2="11834"/>
                        <a14:foregroundMark x1="13594" y1="35662" x2="14670" y2="35016"/>
                        <a14:foregroundMark x1="16070" y1="42205" x2="17335" y2="41842"/>
                        <a14:foregroundMark x1="16555" y1="41922" x2="16016" y2="42246"/>
                        <a14:foregroundMark x1="16285" y1="42205" x2="16851" y2="42084"/>
                        <a14:foregroundMark x1="33459" y1="36026" x2="34078" y2="36591"/>
                        <a14:foregroundMark x1="14778" y1="34370" x2="14347" y2="35137"/>
                        <a14:foregroundMark x1="19273" y1="35380" x2="19300" y2="36430"/>
                        <a14:foregroundMark x1="19246" y1="35420" x2="19300" y2="36591"/>
                        <a14:foregroundMark x1="19381" y1="36995" x2="19462" y2="34935"/>
                        <a14:foregroundMark x1="19408" y1="35743" x2="19650" y2="37318"/>
                        <a14:foregroundMark x1="18977" y1="35945" x2="19435" y2="37157"/>
                        <a14:foregroundMark x1="19838" y1="36187" x2="18546" y2="36995"/>
                        <a14:foregroundMark x1="19166" y1="35420" x2="19004" y2="37439"/>
                        <a14:foregroundMark x1="19004" y1="34047" x2="19354" y2="36955"/>
                        <a14:foregroundMark x1="21588" y1="40590" x2="28129" y2="39136"/>
                        <a14:backgroundMark x1="21480" y1="10137" x2="21507" y2="10299"/>
                        <a14:backgroundMark x1="21830" y1="9168" x2="21857" y2="9451"/>
                        <a14:backgroundMark x1="25949" y1="7876" x2="25653" y2="8562"/>
                        <a14:backgroundMark x1="28856" y1="10945" x2="29044" y2="10945"/>
                        <a14:backgroundMark x1="22880" y1="8239" x2="23096" y2="8279"/>
                        <a14:backgroundMark x1="18170" y1="17488" x2="18223" y2="18013"/>
                        <a14:backgroundMark x1="18331" y1="19426" x2="18493" y2="20153"/>
                        <a14:backgroundMark x1="30067" y1="25363" x2="29987" y2="25808"/>
                      </a14:backgroundRemoval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143"/>
          <a:stretch/>
        </p:blipFill>
        <p:spPr>
          <a:xfrm>
            <a:off x="8484633" y="1461241"/>
            <a:ext cx="3793112" cy="53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8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633174" y="261573"/>
            <a:ext cx="9815119" cy="676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898525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 lvl="1" eaLnBrk="1" latin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기회의 창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(Window  of  Opportunity)</a:t>
            </a:r>
          </a:p>
          <a:p>
            <a:pPr lvl="1" eaLnBrk="1" latin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latinLnBrk="1" hangingPunct="1">
              <a:lnSpc>
                <a:spcPct val="140000"/>
              </a:lnSpc>
            </a:pPr>
            <a:r>
              <a:rPr lang="ko-KR" altLang="en-US" sz="1800" dirty="0">
                <a:latin typeface="돋움" panose="020B0600000101010101" pitchFamily="50" charset="-127"/>
                <a:ea typeface="돋움" panose="020B0600000101010101" pitchFamily="50" charset="-127"/>
              </a:rPr>
              <a:t>▪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시장규모는 </a:t>
            </a:r>
            <a:r>
              <a:rPr lang="ko-KR" altLang="en-US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시간의 흐름에 따라 성장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하게 됨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latinLnBrk="1" hangingPunct="1">
              <a:lnSpc>
                <a:spcPct val="140000"/>
              </a:lnSpc>
            </a:pP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latinLnBrk="1" hangingPunct="1">
              <a:lnSpc>
                <a:spcPct val="140000"/>
              </a:lnSpc>
            </a:pPr>
            <a:r>
              <a:rPr lang="ko-KR" altLang="en-US" sz="1800" dirty="0">
                <a:latin typeface="돋움" panose="020B0600000101010101" pitchFamily="50" charset="-127"/>
                <a:ea typeface="돋움" panose="020B0600000101010101" pitchFamily="50" charset="-127"/>
              </a:rPr>
              <a:t>▪ </a:t>
            </a:r>
            <a:r>
              <a:rPr lang="ko-KR" altLang="en-US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시장이 충분히 커지고 구조화되었을 때 : 기회가 존재하기 시작</a:t>
            </a:r>
          </a:p>
          <a:p>
            <a:pPr lvl="1" eaLnBrk="1" latinLnBrk="1" hangingPunct="1">
              <a:lnSpc>
                <a:spcPct val="140000"/>
              </a:lnSpc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- 시장의 성장률이 변화하여, 시장이 빨리 커지면 더욱 더 많은 기회가 존재함 </a:t>
            </a:r>
            <a:b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→ 사업 시장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latinLnBrk="1" hangingPunct="1">
              <a:lnSpc>
                <a:spcPct val="140000"/>
              </a:lnSpc>
            </a:pP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latinLnBrk="1" hangingPunct="1">
              <a:lnSpc>
                <a:spcPct val="140000"/>
              </a:lnSpc>
            </a:pPr>
            <a:r>
              <a:rPr lang="ko-KR" altLang="en-US" sz="1800" dirty="0">
                <a:latin typeface="돋움" panose="020B0600000101010101" pitchFamily="50" charset="-127"/>
                <a:ea typeface="돋움" panose="020B0600000101010101" pitchFamily="50" charset="-127"/>
              </a:rPr>
              <a:t>▪ </a:t>
            </a:r>
            <a:r>
              <a:rPr lang="ko-KR" altLang="en-US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시장이 성숙기에 접어들었을 때 : 기회가 사라지기 시작</a:t>
            </a:r>
          </a:p>
          <a:p>
            <a:pPr lvl="1" eaLnBrk="1" latinLnBrk="1" hangingPunct="1">
              <a:lnSpc>
                <a:spcPct val="140000"/>
              </a:lnSpc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- 시장이 느리게 성장하면 그만큼 적은 기회가 존재</a:t>
            </a:r>
          </a:p>
          <a:p>
            <a:pPr lvl="1" eaLnBrk="1" latinLnBrk="1" hangingPunct="1">
              <a:lnSpc>
                <a:spcPct val="140000"/>
              </a:lnSpc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→ 투자회수와 충분한 이익을 남길 수 있어야 함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latinLnBrk="1" hangingPunct="1">
              <a:lnSpc>
                <a:spcPct val="140000"/>
              </a:lnSpc>
            </a:pP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latinLnBrk="1" hangingPunct="1">
              <a:lnSpc>
                <a:spcPct val="140000"/>
              </a:lnSpc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▪ </a:t>
            </a:r>
            <a:r>
              <a:rPr lang="ko-KR" altLang="en-US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기회의 창(</a:t>
            </a:r>
            <a:r>
              <a:rPr lang="en-US" altLang="ko-KR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window of opportunity)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시장이 어느 정도 커지기 시작하는  </a:t>
            </a:r>
            <a:b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5년 이후에 열리기 시작하고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시장이 성숙하여 구조화되고 대규모화되는 시점, 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latinLnBrk="1" hangingPunct="1">
              <a:lnSpc>
                <a:spcPct val="140000"/>
              </a:lnSpc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즉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12년 정도에 닫힘</a:t>
            </a:r>
            <a:endParaRPr lang="en-US" altLang="ko-KR" sz="18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latinLnBrk="1" hangingPunct="1">
              <a:lnSpc>
                <a:spcPct val="140000"/>
              </a:lnSpc>
            </a:pP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latinLnBrk="1" hangingPunct="1">
              <a:lnSpc>
                <a:spcPct val="140000"/>
              </a:lnSpc>
            </a:pPr>
            <a:r>
              <a:rPr lang="ko-KR" altLang="en-US" sz="1800" dirty="0">
                <a:latin typeface="돋움" panose="020B0600000101010101" pitchFamily="50" charset="-127"/>
                <a:ea typeface="돋움" panose="020B0600000101010101" pitchFamily="50" charset="-127"/>
              </a:rPr>
              <a:t>▪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산업에 따라 시장규모의 시장속도가 틀리기 때문</a:t>
            </a:r>
          </a:p>
          <a:p>
            <a:pPr lvl="1" eaLnBrk="1" latinLnBrk="1" hangingPunct="1">
              <a:lnSpc>
                <a:spcPct val="140000"/>
              </a:lnSpc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→ 산업의 시장 성장 정도를 잘 이해해야 함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2028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/>
          <p:cNvSpPr/>
          <p:nvPr/>
        </p:nvSpPr>
        <p:spPr>
          <a:xfrm>
            <a:off x="2738267" y="1195125"/>
            <a:ext cx="7396277" cy="106017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fontAlgn="base"/>
            <a:r>
              <a:rPr lang="en-US" altLang="ko-KR" b="1" dirty="0">
                <a:solidFill>
                  <a:srgbClr val="FF0000"/>
                </a:solidFill>
                <a:latin typeface="+mn-ea"/>
              </a:rPr>
              <a:t>   1) 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미래 수요환경 변화 요인</a:t>
            </a:r>
            <a:endParaRPr lang="en-US" altLang="ko-KR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91260" y="6221530"/>
            <a:ext cx="1890287" cy="42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80000"/>
              </a:lnSpc>
            </a:pPr>
            <a:r>
              <a:rPr lang="en-US" altLang="ko-KR" sz="14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〔</a:t>
            </a:r>
            <a:r>
              <a:rPr lang="ko-KR" altLang="en-US" sz="1400" dirty="0"/>
              <a:t>수요 환경 변화요인</a:t>
            </a:r>
            <a:r>
              <a:rPr lang="en-US" altLang="ko-KR" sz="14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〕</a:t>
            </a:r>
            <a:endParaRPr lang="ko-KR" altLang="en-US" sz="1400" kern="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49401" y="135588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744804" y="422052"/>
            <a:ext cx="5383205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ko-KR" altLang="en-US" sz="24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rPr>
              <a:t>미래 수요 트렌드 와 유망사업기회</a:t>
            </a:r>
            <a:endParaRPr lang="ko-KR" altLang="en-US" sz="2400" b="1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898" t="45896" r="46295" b="19746"/>
          <a:stretch>
            <a:fillRect/>
          </a:stretch>
        </p:blipFill>
        <p:spPr bwMode="auto">
          <a:xfrm>
            <a:off x="3528607" y="2492843"/>
            <a:ext cx="5815595" cy="3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7141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/>
          <p:cNvSpPr/>
          <p:nvPr/>
        </p:nvSpPr>
        <p:spPr>
          <a:xfrm>
            <a:off x="2872758" y="1022765"/>
            <a:ext cx="7396277" cy="100246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ts val="300"/>
              </a:spcBef>
            </a:pPr>
            <a:r>
              <a:rPr lang="en-US" altLang="ko-KR" b="1" dirty="0">
                <a:solidFill>
                  <a:schemeClr val="tx1"/>
                </a:solidFill>
                <a:latin typeface="+mn-ea"/>
              </a:rPr>
              <a:t> 2)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미래 수요 트랜드 변화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 </a:t>
            </a:r>
          </a:p>
          <a:p>
            <a:pPr fontAlgn="base">
              <a:spcBef>
                <a:spcPts val="300"/>
              </a:spcBef>
            </a:pPr>
            <a:r>
              <a:rPr lang="en-US" altLang="ko-KR" b="1" dirty="0">
                <a:solidFill>
                  <a:schemeClr val="tx1"/>
                </a:solidFill>
                <a:latin typeface="+mn-ea"/>
              </a:rPr>
              <a:t>    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개인의 효용가치를 중시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하는 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소비 패턴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으로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변화 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89194" y="6163881"/>
            <a:ext cx="2363406" cy="42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80000"/>
              </a:lnSpc>
            </a:pPr>
            <a:r>
              <a:rPr lang="en-US" altLang="ko-KR" sz="14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〔</a:t>
            </a:r>
            <a:r>
              <a:rPr lang="ko-KR" altLang="en-US" sz="1400" dirty="0"/>
              <a:t>미래 수요 </a:t>
            </a:r>
            <a:r>
              <a:rPr lang="ko-KR" altLang="en-US" sz="1400" dirty="0" err="1"/>
              <a:t>트랜드의</a:t>
            </a:r>
            <a:r>
              <a:rPr lang="ko-KR" altLang="en-US" sz="1400" dirty="0"/>
              <a:t> 변화</a:t>
            </a:r>
            <a:r>
              <a:rPr lang="en-US" altLang="ko-KR" sz="14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〕</a:t>
            </a:r>
            <a:endParaRPr lang="ko-KR" altLang="en-US" sz="1400" kern="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445" t="44776" r="44407" b="17724"/>
          <a:stretch>
            <a:fillRect/>
          </a:stretch>
        </p:blipFill>
        <p:spPr bwMode="auto">
          <a:xfrm>
            <a:off x="3632845" y="2158169"/>
            <a:ext cx="5876105" cy="397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632845" y="354300"/>
            <a:ext cx="5383205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ko-KR" altLang="en-US" sz="24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rPr>
              <a:t>미래 수요 </a:t>
            </a:r>
            <a:r>
              <a:rPr lang="ko-KR" altLang="en-US" sz="2400" b="1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rPr>
              <a:t>트렌드와</a:t>
            </a:r>
            <a:r>
              <a:rPr lang="ko-KR" altLang="en-US" sz="24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rPr>
              <a:t> 유망사업기회</a:t>
            </a:r>
            <a:endParaRPr lang="ko-KR" altLang="en-US" sz="2400" b="1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6293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/>
          <p:cNvSpPr/>
          <p:nvPr/>
        </p:nvSpPr>
        <p:spPr>
          <a:xfrm>
            <a:off x="1631949" y="983974"/>
            <a:ext cx="9994900" cy="489005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0" lvl="3" indent="-457200">
              <a:lnSpc>
                <a:spcPts val="3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1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고객의 편익제공과 고통해소 할 수 있는 틈새 시장을 파악하라 </a:t>
            </a:r>
            <a:b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(Target segment benefits and attractiveness)</a:t>
            </a:r>
          </a:p>
          <a:p>
            <a:pPr marL="1828800" lvl="3" indent="-457200">
              <a:lnSpc>
                <a:spcPts val="3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2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크고 성장하는 시장을 타깃으로 정하고 소비자 욕구와 </a:t>
            </a:r>
            <a:r>
              <a:rPr lang="ko-KR" altLang="en-US" sz="1600" b="1" dirty="0" err="1">
                <a:solidFill>
                  <a:schemeClr val="tx1"/>
                </a:solidFill>
                <a:latin typeface="+mn-ea"/>
              </a:rPr>
              <a:t>트렌드를</a:t>
            </a: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marL="1828800" lvl="3" indent="-457200">
              <a:lnSpc>
                <a:spcPts val="3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        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 간파하라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(Market attractiveness)</a:t>
            </a:r>
          </a:p>
          <a:p>
            <a:pPr marL="1828800" lvl="3" indent="-457200">
              <a:lnSpc>
                <a:spcPts val="3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3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유망한 산업을 선택하고 참여하라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(Industry attractiveness)</a:t>
            </a:r>
          </a:p>
          <a:p>
            <a:pPr marL="1828800" lvl="3" indent="-457200">
              <a:lnSpc>
                <a:spcPts val="3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4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지속 가능한 경쟁우위를 확보하라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(Sustainable advantage)</a:t>
            </a:r>
          </a:p>
          <a:p>
            <a:pPr marL="1828800" lvl="3" indent="-457200">
              <a:lnSpc>
                <a:spcPts val="3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5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기업가적 사명과 열망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위험 성향을 가져라      </a:t>
            </a:r>
            <a:endParaRPr lang="en-US" altLang="ko-KR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28800" lvl="3" indent="-457200">
              <a:lnSpc>
                <a:spcPts val="3000"/>
              </a:lnSpc>
            </a:pP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(Mission, aspirations, propensity for risk)</a:t>
            </a:r>
          </a:p>
          <a:p>
            <a:pPr marL="1828800" lvl="3" indent="-457200">
              <a:lnSpc>
                <a:spcPts val="3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6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결정적 성공요인을 파악하고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그것을 실행할 팀을 조직하라</a:t>
            </a:r>
            <a:endParaRPr lang="en-US" altLang="ko-KR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28800" lvl="3" indent="-457200">
              <a:lnSpc>
                <a:spcPts val="3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(Ability to execute on CSFs)</a:t>
            </a:r>
          </a:p>
          <a:p>
            <a:pPr marL="1828800" lvl="3" indent="-457200">
              <a:lnSpc>
                <a:spcPts val="3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7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모든 가치 사슬에서 효율적인 네트워크를 구축하라</a:t>
            </a:r>
            <a:endParaRPr lang="en-US" altLang="ko-KR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28800" lvl="3" indent="-457200">
              <a:lnSpc>
                <a:spcPts val="3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(Connectedness up, down, across value chain)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223000" y="5980130"/>
            <a:ext cx="4996070" cy="69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lnSpc>
                <a:spcPct val="150000"/>
              </a:lnSpc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John W. Mullins,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성공하는 사업의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가지 원칙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비즈니스맵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   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 algn="r">
              <a:lnSpc>
                <a:spcPct val="150000"/>
              </a:lnSpc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The New Business Road Test, Prentice Hall</a:t>
            </a:r>
            <a:endParaRPr lang="ko-KR" altLang="en-US" sz="1400" kern="0" dirty="0">
              <a:solidFill>
                <a:srgbClr val="0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374573" y="393139"/>
            <a:ext cx="6509651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ko-KR" altLang="en-US" sz="24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rPr>
              <a:t>존 </a:t>
            </a:r>
            <a:r>
              <a:rPr lang="ko-KR" altLang="en-US" sz="2400" b="1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rPr>
              <a:t>뮬린스의</a:t>
            </a:r>
            <a:r>
              <a:rPr lang="ko-KR" altLang="en-US" sz="24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rPr>
              <a:t> </a:t>
            </a:r>
            <a:r>
              <a:rPr lang="en-US" altLang="ko-KR" sz="24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rPr>
              <a:t>7</a:t>
            </a:r>
            <a:r>
              <a:rPr lang="ko-KR" altLang="en-US" sz="24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rPr>
              <a:t>가지 사업기회 </a:t>
            </a:r>
            <a:r>
              <a:rPr lang="ko-KR" altLang="en-US" sz="2400" b="1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rPr>
              <a:t>포착법</a:t>
            </a:r>
            <a:endParaRPr lang="ko-KR" altLang="en-US" sz="2400" b="1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717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/>
          <p:cNvSpPr/>
          <p:nvPr/>
        </p:nvSpPr>
        <p:spPr>
          <a:xfrm>
            <a:off x="2334362" y="1412550"/>
            <a:ext cx="7396277" cy="53864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b="1" dirty="0">
                <a:solidFill>
                  <a:schemeClr val="tx1"/>
                </a:solidFill>
                <a:latin typeface="+mn-ea"/>
              </a:rPr>
              <a:t>아이디어 검증 체크 포인트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4667" t="48732" r="40001" b="17391"/>
          <a:stretch>
            <a:fillRect/>
          </a:stretch>
        </p:blipFill>
        <p:spPr bwMode="auto">
          <a:xfrm>
            <a:off x="2334362" y="2194353"/>
            <a:ext cx="8509775" cy="4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2334362" y="556798"/>
            <a:ext cx="5383205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o-KR" altLang="en-US" sz="24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rPr>
              <a:t>아이디어 약점 파악 방법의 예</a:t>
            </a:r>
            <a:endParaRPr lang="ko-KR" altLang="en-US" sz="2400" b="1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679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0C8059E-E312-41FD-841E-60F75B6A843D}"/>
              </a:ext>
            </a:extLst>
          </p:cNvPr>
          <p:cNvSpPr txBox="1"/>
          <p:nvPr/>
        </p:nvSpPr>
        <p:spPr>
          <a:xfrm>
            <a:off x="220570" y="229313"/>
            <a:ext cx="728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3.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기술 사업 모델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E6AC6F-8CC3-492F-B3D4-E4F7507662F1}"/>
              </a:ext>
            </a:extLst>
          </p:cNvPr>
          <p:cNvSpPr txBox="1"/>
          <p:nvPr/>
        </p:nvSpPr>
        <p:spPr>
          <a:xfrm>
            <a:off x="1352558" y="5018858"/>
            <a:ext cx="1035048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혁신 기술을 창출하는 창업 기업군</a:t>
            </a:r>
            <a:endParaRPr lang="en-US" altLang="ko-KR" sz="22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벤처기업 기술혁신기업</a:t>
            </a: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혁신선도기업</a:t>
            </a: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신생기업</a:t>
            </a: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기술집약형 기업의 창업 포관</a:t>
            </a:r>
            <a:endParaRPr lang="en-US" altLang="ko-KR" sz="22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F231521-4D8D-4470-88FA-2BF444A73307}"/>
              </a:ext>
            </a:extLst>
          </p:cNvPr>
          <p:cNvSpPr/>
          <p:nvPr/>
        </p:nvSpPr>
        <p:spPr>
          <a:xfrm>
            <a:off x="774263" y="1930400"/>
            <a:ext cx="3600128" cy="2124538"/>
          </a:xfrm>
          <a:prstGeom prst="ellipse">
            <a:avLst/>
          </a:prstGeom>
          <a:solidFill>
            <a:srgbClr val="2E75B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D9A5AD4-E6AD-461B-B541-E47277AA2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779" y="2647979"/>
            <a:ext cx="4081759" cy="55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200" spc="-15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특정분야의 혁신적인 기술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BD60901-3607-49CC-9B18-8E05190922CC}"/>
              </a:ext>
            </a:extLst>
          </p:cNvPr>
          <p:cNvSpPr/>
          <p:nvPr/>
        </p:nvSpPr>
        <p:spPr>
          <a:xfrm>
            <a:off x="5464156" y="1930400"/>
            <a:ext cx="2966615" cy="2124538"/>
          </a:xfrm>
          <a:prstGeom prst="ellipse">
            <a:avLst/>
          </a:prstGeom>
          <a:solidFill>
            <a:srgbClr val="2E75B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B03450B9-EF61-48AF-844E-E481C0A19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423" y="2657135"/>
            <a:ext cx="1663679" cy="55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200" spc="-15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전문적인 지식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B407A8D-1896-47DC-9FD1-1FCE9A00418C}"/>
              </a:ext>
            </a:extLst>
          </p:cNvPr>
          <p:cNvCxnSpPr>
            <a:cxnSpLocks/>
          </p:cNvCxnSpPr>
          <p:nvPr/>
        </p:nvCxnSpPr>
        <p:spPr>
          <a:xfrm>
            <a:off x="4908592" y="2657135"/>
            <a:ext cx="0" cy="671067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42370E0-616C-42EF-A69B-36CEB7438834}"/>
              </a:ext>
            </a:extLst>
          </p:cNvPr>
          <p:cNvCxnSpPr>
            <a:cxnSpLocks/>
          </p:cNvCxnSpPr>
          <p:nvPr/>
        </p:nvCxnSpPr>
        <p:spPr>
          <a:xfrm flipH="1">
            <a:off x="4546361" y="2980770"/>
            <a:ext cx="72446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4E6B80B1-0B66-4347-A4CE-5683F620FCBD}"/>
              </a:ext>
            </a:extLst>
          </p:cNvPr>
          <p:cNvSpPr/>
          <p:nvPr/>
        </p:nvSpPr>
        <p:spPr>
          <a:xfrm>
            <a:off x="8650389" y="2724063"/>
            <a:ext cx="909660" cy="551306"/>
          </a:xfrm>
          <a:prstGeom prst="rightArrow">
            <a:avLst>
              <a:gd name="adj1" fmla="val 39215"/>
              <a:gd name="adj2" fmla="val 589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6C0FA1-A3F4-4E37-B3D4-A6EF77661104}"/>
              </a:ext>
            </a:extLst>
          </p:cNvPr>
          <p:cNvSpPr txBox="1"/>
          <p:nvPr/>
        </p:nvSpPr>
        <p:spPr>
          <a:xfrm>
            <a:off x="9861858" y="2763506"/>
            <a:ext cx="809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ko-KR" altLang="en-US" sz="2800" dirty="0">
                <a:solidFill>
                  <a:schemeClr val="accent6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창업</a:t>
            </a:r>
            <a:endParaRPr lang="en-US" altLang="ko-KR" sz="2800" dirty="0">
              <a:solidFill>
                <a:schemeClr val="accent6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739109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9BD5BCBA-15D5-4B64-8890-86BFB26DB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527939"/>
              </p:ext>
            </p:extLst>
          </p:nvPr>
        </p:nvGraphicFramePr>
        <p:xfrm>
          <a:off x="1473200" y="584200"/>
          <a:ext cx="10210800" cy="568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858">
                  <a:extLst>
                    <a:ext uri="{9D8B030D-6E8A-4147-A177-3AD203B41FA5}">
                      <a16:colId xmlns:a16="http://schemas.microsoft.com/office/drawing/2014/main" val="3874704777"/>
                    </a:ext>
                  </a:extLst>
                </a:gridCol>
                <a:gridCol w="8343942">
                  <a:extLst>
                    <a:ext uri="{9D8B030D-6E8A-4147-A177-3AD203B41FA5}">
                      <a16:colId xmlns:a16="http://schemas.microsoft.com/office/drawing/2014/main" val="229467537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미국</a:t>
                      </a:r>
                      <a:endParaRPr lang="en-US" altLang="ko-KR" b="1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latinLnBrk="1">
                        <a:spcBef>
                          <a:spcPts val="600"/>
                        </a:spcBef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위험이 크지만 성공하면 높은 기대수익이 예상되는 신기술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or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아이디어를 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72000" algn="l" latinLnBrk="1">
                        <a:spcBef>
                          <a:spcPts val="600"/>
                        </a:spcBef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독립기반 위에서 영위하는 신생기업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47127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OECD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latinLnBrk="1">
                        <a:spcBef>
                          <a:spcPts val="600"/>
                        </a:spcBef>
                      </a:pP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R&amp;D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집중도가 높은 기업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or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기술 혁신이나 우월성이 성공의 주요요인인 기업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41979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일본</a:t>
                      </a:r>
                      <a:endParaRPr lang="en-US" altLang="ko-KR" b="1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2000" algn="l" latinLnBrk="1">
                        <a:spcBef>
                          <a:spcPts val="600"/>
                        </a:spcBef>
                      </a:pP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중소기업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R&amp;D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투자비율이 매출액의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3%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이상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창업 후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년 미만인 기업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808385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대한민국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latinLnBrk="1">
                        <a:spcBef>
                          <a:spcPts val="600"/>
                        </a:spcBef>
                      </a:pP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타기업대비 </a:t>
                      </a:r>
                      <a:r>
                        <a:rPr lang="ko-KR" altLang="en-US" b="1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기술성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성장성이 상대적으로 높아 정부 지원을 인정하는 기업</a:t>
                      </a:r>
                      <a:endParaRPr lang="en-US" altLang="ko-KR" b="1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72000" algn="l" latinLnBrk="1">
                        <a:spcBef>
                          <a:spcPts val="600"/>
                        </a:spcBef>
                      </a:pP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벤처기업 육성에 관한 특별 조치법의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가지 기준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(VC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투자 기업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연구개발 투자 기업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</a:p>
                    <a:p>
                      <a:pPr marL="72000" algn="l" latinLnBrk="1">
                        <a:spcBef>
                          <a:spcPts val="600"/>
                        </a:spcBef>
                      </a:pP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특허 기술 개발 기업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중에서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가지를 만족하는 기업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227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7128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0C8059E-E312-41FD-841E-60F75B6A843D}"/>
              </a:ext>
            </a:extLst>
          </p:cNvPr>
          <p:cNvSpPr txBox="1"/>
          <p:nvPr/>
        </p:nvSpPr>
        <p:spPr>
          <a:xfrm>
            <a:off x="322170" y="217887"/>
            <a:ext cx="1115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[1] </a:t>
            </a:r>
            <a:r>
              <a:rPr lang="ko-KR" altLang="en-US" sz="32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기술 사업의 형태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1D4BE-B10E-49AB-8C4A-AADDA42D9599}"/>
              </a:ext>
            </a:extLst>
          </p:cNvPr>
          <p:cNvSpPr txBox="1"/>
          <p:nvPr/>
        </p:nvSpPr>
        <p:spPr>
          <a:xfrm>
            <a:off x="984250" y="1510254"/>
            <a:ext cx="11620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1)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벤처기업 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첨단기술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새로운 아이디어를 사업화             창조적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기술 집약적인 중소기업</a:t>
            </a:r>
            <a:endParaRPr lang="en-US" altLang="ko-KR" sz="20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DC09-E2BD-47F3-9F27-F5D3CBD311AA}"/>
              </a:ext>
            </a:extLst>
          </p:cNvPr>
          <p:cNvSpPr txBox="1"/>
          <p:nvPr/>
        </p:nvSpPr>
        <p:spPr>
          <a:xfrm>
            <a:off x="1678081" y="2118410"/>
            <a:ext cx="11620500" cy="388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고 성장률 기대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위험성이 높음</a:t>
            </a:r>
            <a:endParaRPr lang="en-US" altLang="ko-KR" sz="21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1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기술 사업 모델 </a:t>
            </a:r>
            <a:r>
              <a:rPr lang="en-US" altLang="ko-KR" sz="21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–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altLang="ko-KR" sz="21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장점 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altLang="ko-KR" sz="21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단점 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   </a:t>
            </a:r>
            <a:endParaRPr lang="en-US" altLang="ko-KR" sz="20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5627B-C756-4C2B-B044-3A7165DD67FB}"/>
              </a:ext>
            </a:extLst>
          </p:cNvPr>
          <p:cNvSpPr txBox="1"/>
          <p:nvPr/>
        </p:nvSpPr>
        <p:spPr>
          <a:xfrm>
            <a:off x="3837081" y="2993600"/>
            <a:ext cx="400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SNS </a:t>
            </a:r>
            <a:r>
              <a:rPr lang="ko-KR" altLang="en-US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 소프트 </a:t>
            </a:r>
            <a:r>
              <a:rPr lang="ko-KR" altLang="en-US" sz="2000" dirty="0" err="1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웨어</a:t>
            </a:r>
            <a:r>
              <a:rPr lang="ko-KR" altLang="en-US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등의 </a:t>
            </a:r>
            <a:r>
              <a:rPr lang="en-US" altLang="ko-KR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IT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신약 백신 유전자 치료 등의 </a:t>
            </a:r>
            <a:r>
              <a:rPr lang="en-US" altLang="ko-KR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BT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초정밀 소재 반도체 등의  </a:t>
            </a:r>
            <a:r>
              <a:rPr lang="en-US" altLang="ko-KR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8D4C0-00EB-4391-91EA-12B0B6B9FE75}"/>
              </a:ext>
            </a:extLst>
          </p:cNvPr>
          <p:cNvSpPr txBox="1"/>
          <p:nvPr/>
        </p:nvSpPr>
        <p:spPr>
          <a:xfrm>
            <a:off x="2795681" y="4279237"/>
            <a:ext cx="400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자금 조달에 유리 </a:t>
            </a:r>
            <a:r>
              <a:rPr lang="en-US" altLang="ko-KR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기술력 인정</a:t>
            </a:r>
            <a:r>
              <a:rPr lang="en-US" altLang="ko-KR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코스닥 시장 상장 가능</a:t>
            </a:r>
            <a:endParaRPr lang="en-US" altLang="ko-KR" sz="20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빠르게 고 성장 기대</a:t>
            </a:r>
            <a:endParaRPr lang="en-US" altLang="ko-KR" sz="20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CDDC8-58CB-477D-B183-77E86F98B5B2}"/>
              </a:ext>
            </a:extLst>
          </p:cNvPr>
          <p:cNvSpPr txBox="1"/>
          <p:nvPr/>
        </p:nvSpPr>
        <p:spPr>
          <a:xfrm>
            <a:off x="2795681" y="5588961"/>
            <a:ext cx="794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사업화 과정 기술 개발에서 큰 자금 필요          실패</a:t>
            </a:r>
            <a:r>
              <a:rPr lang="en-US" altLang="ko-KR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: </a:t>
            </a: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큰 타격</a:t>
            </a:r>
            <a:endParaRPr lang="en-US" altLang="ko-KR" sz="20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기술 개발을 위해 고급 인력 확보 필요</a:t>
            </a:r>
            <a:endParaRPr lang="en-US" altLang="ko-KR" sz="20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2AF6F610-09A4-4657-BA95-6F2D550F0349}"/>
              </a:ext>
            </a:extLst>
          </p:cNvPr>
          <p:cNvSpPr/>
          <p:nvPr/>
        </p:nvSpPr>
        <p:spPr>
          <a:xfrm>
            <a:off x="6337674" y="1530549"/>
            <a:ext cx="704475" cy="374908"/>
          </a:xfrm>
          <a:prstGeom prst="rightArrow">
            <a:avLst>
              <a:gd name="adj1" fmla="val 39214"/>
              <a:gd name="adj2" fmla="val 653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3515511-26A6-44AC-BBBD-F25033E5EBDB}"/>
              </a:ext>
            </a:extLst>
          </p:cNvPr>
          <p:cNvSpPr/>
          <p:nvPr/>
        </p:nvSpPr>
        <p:spPr>
          <a:xfrm>
            <a:off x="1308100" y="2118410"/>
            <a:ext cx="9080500" cy="4481113"/>
          </a:xfrm>
          <a:prstGeom prst="rect">
            <a:avLst/>
          </a:prstGeom>
          <a:noFill/>
          <a:ln w="38100">
            <a:solidFill>
              <a:srgbClr val="E9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54D44955-3224-412B-BC8F-4DD9108264C1}"/>
              </a:ext>
            </a:extLst>
          </p:cNvPr>
          <p:cNvSpPr/>
          <p:nvPr/>
        </p:nvSpPr>
        <p:spPr>
          <a:xfrm>
            <a:off x="7207249" y="5644502"/>
            <a:ext cx="450851" cy="298402"/>
          </a:xfrm>
          <a:prstGeom prst="rightArrow">
            <a:avLst>
              <a:gd name="adj1" fmla="val 39214"/>
              <a:gd name="adj2" fmla="val 653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404932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1DECB02-4D7F-418B-9D7B-3473A206E682}"/>
              </a:ext>
            </a:extLst>
          </p:cNvPr>
          <p:cNvSpPr txBox="1"/>
          <p:nvPr/>
        </p:nvSpPr>
        <p:spPr>
          <a:xfrm>
            <a:off x="4045278" y="4551261"/>
            <a:ext cx="2050722" cy="185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경험</a:t>
            </a:r>
            <a:endParaRPr lang="en-US" altLang="ko-KR" sz="20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 기술</a:t>
            </a:r>
            <a:endParaRPr lang="en-US" altLang="ko-KR" sz="20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지식</a:t>
            </a:r>
            <a:endParaRPr lang="en-US" altLang="ko-KR" sz="20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C8059E-E312-41FD-841E-60F75B6A843D}"/>
              </a:ext>
            </a:extLst>
          </p:cNvPr>
          <p:cNvSpPr txBox="1"/>
          <p:nvPr/>
        </p:nvSpPr>
        <p:spPr>
          <a:xfrm>
            <a:off x="322170" y="217887"/>
            <a:ext cx="1115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[1] </a:t>
            </a:r>
            <a:r>
              <a:rPr lang="ko-KR" altLang="en-US" sz="32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기술 사업의 형태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1D4BE-B10E-49AB-8C4A-AADDA42D9599}"/>
              </a:ext>
            </a:extLst>
          </p:cNvPr>
          <p:cNvSpPr txBox="1"/>
          <p:nvPr/>
        </p:nvSpPr>
        <p:spPr>
          <a:xfrm>
            <a:off x="920750" y="1374447"/>
            <a:ext cx="11620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2) SOHO(</a:t>
            </a:r>
            <a:r>
              <a:rPr lang="ko-KR" altLang="en-US" sz="210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소호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 :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컴퓨터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정보기술의 발달             소규모 개인 사업</a:t>
            </a:r>
            <a:endParaRPr lang="en-US" altLang="ko-KR" sz="20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DC09-E2BD-47F3-9F27-F5D3CBD311AA}"/>
              </a:ext>
            </a:extLst>
          </p:cNvPr>
          <p:cNvSpPr txBox="1"/>
          <p:nvPr/>
        </p:nvSpPr>
        <p:spPr>
          <a:xfrm>
            <a:off x="1614581" y="2056928"/>
            <a:ext cx="11620500" cy="1609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기술 사업 모델 </a:t>
            </a:r>
            <a:r>
              <a:rPr lang="en-US" altLang="ko-KR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–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altLang="ko-KR" sz="1050" dirty="0">
              <a:solidFill>
                <a:schemeClr val="accent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장점 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5627B-C756-4C2B-B044-3A7165DD67FB}"/>
              </a:ext>
            </a:extLst>
          </p:cNvPr>
          <p:cNvSpPr txBox="1"/>
          <p:nvPr/>
        </p:nvSpPr>
        <p:spPr>
          <a:xfrm>
            <a:off x="3710080" y="2164539"/>
            <a:ext cx="5764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온라인 쇼핑몰</a:t>
            </a:r>
            <a:r>
              <a:rPr lang="en-US" altLang="ko-KR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인터넷 정보 </a:t>
            </a:r>
            <a:r>
              <a:rPr lang="ko-KR" altLang="en-US" sz="2000" dirty="0" err="1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제공업</a:t>
            </a:r>
            <a:r>
              <a:rPr lang="en-US" altLang="ko-KR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시스템 </a:t>
            </a:r>
            <a:r>
              <a:rPr lang="ko-KR" altLang="en-US" sz="2000" dirty="0" err="1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관리등</a:t>
            </a:r>
            <a:r>
              <a:rPr lang="ko-KR" altLang="en-US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IT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주문 제조 등 소규모 서비스 분야</a:t>
            </a:r>
            <a:endParaRPr lang="en-US" altLang="ko-KR" sz="2000" dirty="0">
              <a:solidFill>
                <a:schemeClr val="accent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8D4C0-00EB-4391-91EA-12B0B6B9FE75}"/>
              </a:ext>
            </a:extLst>
          </p:cNvPr>
          <p:cNvSpPr txBox="1"/>
          <p:nvPr/>
        </p:nvSpPr>
        <p:spPr>
          <a:xfrm>
            <a:off x="2744882" y="3094931"/>
            <a:ext cx="553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소규모 창업자금 </a:t>
            </a:r>
            <a:r>
              <a:rPr lang="en-US" altLang="ko-KR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 유지 비용이 낮음</a:t>
            </a:r>
            <a:r>
              <a:rPr lang="en-US" altLang="ko-KR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경쟁력 치열 </a:t>
            </a:r>
            <a:r>
              <a:rPr lang="en-US" altLang="ko-KR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아이디어 중복 가능성 높음</a:t>
            </a:r>
            <a:r>
              <a:rPr lang="en-US" altLang="ko-KR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CDDC8-58CB-477D-B183-77E86F98B5B2}"/>
              </a:ext>
            </a:extLst>
          </p:cNvPr>
          <p:cNvSpPr txBox="1"/>
          <p:nvPr/>
        </p:nvSpPr>
        <p:spPr>
          <a:xfrm>
            <a:off x="5626057" y="5371929"/>
            <a:ext cx="2461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20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활용         이윤 창출</a:t>
            </a:r>
            <a:endParaRPr lang="en-US" altLang="ko-KR" sz="20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2AF6F610-09A4-4657-BA95-6F2D550F0349}"/>
              </a:ext>
            </a:extLst>
          </p:cNvPr>
          <p:cNvSpPr/>
          <p:nvPr/>
        </p:nvSpPr>
        <p:spPr>
          <a:xfrm>
            <a:off x="5511147" y="1394742"/>
            <a:ext cx="704475" cy="374908"/>
          </a:xfrm>
          <a:prstGeom prst="rightArrow">
            <a:avLst>
              <a:gd name="adj1" fmla="val 39214"/>
              <a:gd name="adj2" fmla="val 653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3515511-26A6-44AC-BBBD-F25033E5EBDB}"/>
              </a:ext>
            </a:extLst>
          </p:cNvPr>
          <p:cNvSpPr/>
          <p:nvPr/>
        </p:nvSpPr>
        <p:spPr>
          <a:xfrm>
            <a:off x="1244600" y="1982604"/>
            <a:ext cx="9080500" cy="1963491"/>
          </a:xfrm>
          <a:prstGeom prst="rect">
            <a:avLst/>
          </a:prstGeom>
          <a:noFill/>
          <a:ln w="38100">
            <a:solidFill>
              <a:srgbClr val="E9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54D44955-3224-412B-BC8F-4DD9108264C1}"/>
              </a:ext>
            </a:extLst>
          </p:cNvPr>
          <p:cNvSpPr/>
          <p:nvPr/>
        </p:nvSpPr>
        <p:spPr>
          <a:xfrm rot="20504038">
            <a:off x="3051746" y="4945700"/>
            <a:ext cx="1053182" cy="324857"/>
          </a:xfrm>
          <a:prstGeom prst="rightArrow">
            <a:avLst>
              <a:gd name="adj1" fmla="val 26074"/>
              <a:gd name="adj2" fmla="val 68920"/>
            </a:avLst>
          </a:prstGeom>
          <a:solidFill>
            <a:srgbClr val="50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6AE76-A8DC-4FF2-95E6-8692D825600C}"/>
              </a:ext>
            </a:extLst>
          </p:cNvPr>
          <p:cNvSpPr txBox="1"/>
          <p:nvPr/>
        </p:nvSpPr>
        <p:spPr>
          <a:xfrm>
            <a:off x="920750" y="4120131"/>
            <a:ext cx="11620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3) 1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 창조 기업</a:t>
            </a:r>
            <a:endParaRPr lang="en-US" altLang="ko-KR" sz="20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27853DF-70A6-47CD-81F9-237EDF953793}"/>
              </a:ext>
            </a:extLst>
          </p:cNvPr>
          <p:cNvSpPr/>
          <p:nvPr/>
        </p:nvSpPr>
        <p:spPr>
          <a:xfrm>
            <a:off x="1764962" y="4970753"/>
            <a:ext cx="1213189" cy="1182345"/>
          </a:xfrm>
          <a:prstGeom prst="ellipse">
            <a:avLst/>
          </a:prstGeom>
          <a:solidFill>
            <a:srgbClr val="2E75B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735F2654-936B-4507-96F0-BBE600F6C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731" y="5249848"/>
            <a:ext cx="551721" cy="55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200" spc="-15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나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B789CD27-127F-46B9-9AEE-F642DF1EDF29}"/>
              </a:ext>
            </a:extLst>
          </p:cNvPr>
          <p:cNvSpPr/>
          <p:nvPr/>
        </p:nvSpPr>
        <p:spPr>
          <a:xfrm>
            <a:off x="3068120" y="5409556"/>
            <a:ext cx="1282899" cy="324857"/>
          </a:xfrm>
          <a:prstGeom prst="rightArrow">
            <a:avLst>
              <a:gd name="adj1" fmla="val 26074"/>
              <a:gd name="adj2" fmla="val 68920"/>
            </a:avLst>
          </a:prstGeom>
          <a:solidFill>
            <a:srgbClr val="50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</a:t>
            </a:r>
            <a:endParaRPr lang="ko-KR" altLang="en-US" dirty="0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FC7B4D47-9C95-47F4-AB0B-254693B33E03}"/>
              </a:ext>
            </a:extLst>
          </p:cNvPr>
          <p:cNvSpPr/>
          <p:nvPr/>
        </p:nvSpPr>
        <p:spPr>
          <a:xfrm rot="894323">
            <a:off x="3052060" y="5853317"/>
            <a:ext cx="1053182" cy="324857"/>
          </a:xfrm>
          <a:prstGeom prst="rightArrow">
            <a:avLst>
              <a:gd name="adj1" fmla="val 26074"/>
              <a:gd name="adj2" fmla="val 68920"/>
            </a:avLst>
          </a:prstGeom>
          <a:solidFill>
            <a:srgbClr val="50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</a:t>
            </a:r>
            <a:endParaRPr lang="ko-KR" altLang="en-US" dirty="0"/>
          </a:p>
        </p:txBody>
      </p:sp>
      <p:sp>
        <p:nvSpPr>
          <p:cNvPr id="3" name="오른쪽 대괄호 2">
            <a:extLst>
              <a:ext uri="{FF2B5EF4-FFF2-40B4-BE49-F238E27FC236}">
                <a16:creationId xmlns:a16="http://schemas.microsoft.com/office/drawing/2014/main" id="{8971FF90-FDF1-4CBC-94AD-43FDD916F3E3}"/>
              </a:ext>
            </a:extLst>
          </p:cNvPr>
          <p:cNvSpPr/>
          <p:nvPr/>
        </p:nvSpPr>
        <p:spPr>
          <a:xfrm>
            <a:off x="4814332" y="4892740"/>
            <a:ext cx="664503" cy="1377847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B0E6BA00-EDF6-4F2D-AC62-11C01B5719E8}"/>
              </a:ext>
            </a:extLst>
          </p:cNvPr>
          <p:cNvSpPr/>
          <p:nvPr/>
        </p:nvSpPr>
        <p:spPr>
          <a:xfrm>
            <a:off x="6204405" y="5439706"/>
            <a:ext cx="463095" cy="264556"/>
          </a:xfrm>
          <a:prstGeom prst="rightArrow">
            <a:avLst>
              <a:gd name="adj1" fmla="val 26074"/>
              <a:gd name="adj2" fmla="val 689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</a:t>
            </a:r>
            <a:endParaRPr lang="ko-KR" altLang="en-US" dirty="0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312D0008-AAC9-44DA-82F8-8457A7121B72}"/>
              </a:ext>
            </a:extLst>
          </p:cNvPr>
          <p:cNvSpPr/>
          <p:nvPr/>
        </p:nvSpPr>
        <p:spPr>
          <a:xfrm>
            <a:off x="7784962" y="5260676"/>
            <a:ext cx="3378474" cy="602498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기술 집약적 기회형 창업</a:t>
            </a:r>
            <a:endParaRPr lang="ko-KR" alt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82D2517-3641-48EC-8B3D-65A84F50B46B}"/>
              </a:ext>
            </a:extLst>
          </p:cNvPr>
          <p:cNvSpPr/>
          <p:nvPr/>
        </p:nvSpPr>
        <p:spPr>
          <a:xfrm>
            <a:off x="1244600" y="4684493"/>
            <a:ext cx="10061575" cy="1722917"/>
          </a:xfrm>
          <a:prstGeom prst="rect">
            <a:avLst/>
          </a:prstGeom>
          <a:solidFill>
            <a:schemeClr val="bg1"/>
          </a:solidFill>
          <a:ln w="38100">
            <a:solidFill>
              <a:srgbClr val="E9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/>
          <a:lstStyle/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개인 </a:t>
            </a:r>
            <a:r>
              <a:rPr lang="en-US" altLang="ko-KR" sz="20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– </a:t>
            </a:r>
            <a:r>
              <a:rPr lang="ko-KR" altLang="en-US" sz="20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사장</a:t>
            </a:r>
            <a:r>
              <a:rPr lang="en-US" altLang="ko-KR" sz="20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직원</a:t>
            </a:r>
            <a:endParaRPr lang="en-US" altLang="ko-KR" sz="20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기술 사업 모델 </a:t>
            </a:r>
            <a:r>
              <a:rPr lang="en-US" altLang="ko-KR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3AA082-1C28-49CA-AC5D-79C0033C0221}"/>
              </a:ext>
            </a:extLst>
          </p:cNvPr>
          <p:cNvSpPr txBox="1"/>
          <p:nvPr/>
        </p:nvSpPr>
        <p:spPr>
          <a:xfrm>
            <a:off x="3722747" y="5674577"/>
            <a:ext cx="5764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IT, </a:t>
            </a:r>
            <a:r>
              <a:rPr lang="ko-KR" altLang="en-US" sz="2000" dirty="0" err="1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문화컨텐츠</a:t>
            </a:r>
            <a:r>
              <a:rPr lang="ko-KR" altLang="en-US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000" dirty="0" err="1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유튜버</a:t>
            </a:r>
            <a:r>
              <a:rPr lang="en-US" altLang="ko-KR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), </a:t>
            </a:r>
            <a:r>
              <a:rPr lang="ko-KR" altLang="en-US" sz="2000" dirty="0">
                <a:solidFill>
                  <a:schemeClr val="accent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제조업 등</a:t>
            </a:r>
            <a:endParaRPr lang="en-US" altLang="ko-KR" sz="2000" dirty="0">
              <a:solidFill>
                <a:schemeClr val="accent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33431DF-631E-495E-8117-98BE70C569EE}"/>
              </a:ext>
            </a:extLst>
          </p:cNvPr>
          <p:cNvSpPr/>
          <p:nvPr/>
        </p:nvSpPr>
        <p:spPr>
          <a:xfrm>
            <a:off x="1244600" y="4596334"/>
            <a:ext cx="10061575" cy="2045109"/>
          </a:xfrm>
          <a:prstGeom prst="rect">
            <a:avLst/>
          </a:prstGeom>
          <a:solidFill>
            <a:schemeClr val="bg1"/>
          </a:solidFill>
          <a:ln w="38100">
            <a:solidFill>
              <a:srgbClr val="E9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0" rtlCol="0" anchor="ctr"/>
          <a:lstStyle/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장점 </a:t>
            </a:r>
            <a:r>
              <a:rPr lang="en-US" altLang="ko-KR" sz="20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–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altLang="ko-KR" sz="20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단점 </a:t>
            </a:r>
            <a:r>
              <a:rPr lang="en-US" altLang="ko-KR" sz="20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 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B1BC4E-92E8-4860-93AA-CCCF4344E75F}"/>
              </a:ext>
            </a:extLst>
          </p:cNvPr>
          <p:cNvSpPr txBox="1"/>
          <p:nvPr/>
        </p:nvSpPr>
        <p:spPr>
          <a:xfrm>
            <a:off x="2744882" y="4779654"/>
            <a:ext cx="6511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창업자금의 부담이 없다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자유롭게 경영활동을 할 수 있다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자신의 전문분야 또는 기술 바탕으로 서비스 질이 매우 높다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903FE5-8FF1-43B5-ABC7-0C8689335253}"/>
              </a:ext>
            </a:extLst>
          </p:cNvPr>
          <p:cNvSpPr txBox="1"/>
          <p:nvPr/>
        </p:nvSpPr>
        <p:spPr>
          <a:xfrm>
            <a:off x="2744882" y="6018806"/>
            <a:ext cx="651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일의 강도가 높으나 신뢰도가 낮다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(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전문성이 기본기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3385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0C8059E-E312-41FD-841E-60F75B6A843D}"/>
              </a:ext>
            </a:extLst>
          </p:cNvPr>
          <p:cNvSpPr txBox="1"/>
          <p:nvPr/>
        </p:nvSpPr>
        <p:spPr>
          <a:xfrm>
            <a:off x="322170" y="217887"/>
            <a:ext cx="1115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[2] </a:t>
            </a:r>
            <a:r>
              <a:rPr lang="ko-KR" altLang="en-US" sz="32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기술 창업 사례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1D4BE-B10E-49AB-8C4A-AADDA42D9599}"/>
              </a:ext>
            </a:extLst>
          </p:cNvPr>
          <p:cNvSpPr txBox="1"/>
          <p:nvPr/>
        </p:nvSpPr>
        <p:spPr>
          <a:xfrm>
            <a:off x="1138256" y="1390556"/>
            <a:ext cx="1111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10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gojek</a:t>
            </a:r>
            <a:endParaRPr lang="en-US" altLang="ko-KR" sz="21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DC09-E2BD-47F3-9F27-F5D3CBD311AA}"/>
              </a:ext>
            </a:extLst>
          </p:cNvPr>
          <p:cNvSpPr txBox="1"/>
          <p:nvPr/>
        </p:nvSpPr>
        <p:spPr>
          <a:xfrm>
            <a:off x="1488941" y="2060482"/>
            <a:ext cx="11620500" cy="388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투자유치           미국 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VC,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중국 </a:t>
            </a:r>
            <a:r>
              <a:rPr lang="ko-KR" altLang="en-US" sz="210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텐센트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등</a:t>
            </a:r>
            <a:endParaRPr lang="en-US" altLang="ko-KR" sz="21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사업확장           </a:t>
            </a:r>
            <a:r>
              <a:rPr lang="ko-KR" altLang="en-US" sz="210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고젝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시작으로 </a:t>
            </a:r>
            <a:r>
              <a:rPr lang="ko-KR" altLang="en-US" sz="210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고페이등의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다양성</a:t>
            </a:r>
            <a:endParaRPr lang="en-US" altLang="ko-KR" sz="21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사업진출           싱가포르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베트남 등</a:t>
            </a:r>
            <a:endParaRPr lang="en-US" altLang="ko-KR" sz="21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창업배경 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교통수단의 시스템화 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교통혼잡 문제 해결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주요 서비스 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–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오토바이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일반택시 온라인 호출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음식 배달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전자 결제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유심 요금 충전</a:t>
            </a:r>
            <a:endParaRPr lang="en-US" altLang="ko-KR" sz="21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                       (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인도네시아 생활에서 필요한 모든 분야의 광범위한 서비스 제공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3515511-26A6-44AC-BBBD-F25033E5EBDB}"/>
              </a:ext>
            </a:extLst>
          </p:cNvPr>
          <p:cNvSpPr/>
          <p:nvPr/>
        </p:nvSpPr>
        <p:spPr>
          <a:xfrm>
            <a:off x="931144" y="1988459"/>
            <a:ext cx="10329711" cy="4165600"/>
          </a:xfrm>
          <a:prstGeom prst="rect">
            <a:avLst/>
          </a:prstGeom>
          <a:noFill/>
          <a:ln w="38100">
            <a:solidFill>
              <a:srgbClr val="E9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54D44955-3224-412B-BC8F-4DD9108264C1}"/>
              </a:ext>
            </a:extLst>
          </p:cNvPr>
          <p:cNvSpPr/>
          <p:nvPr/>
        </p:nvSpPr>
        <p:spPr>
          <a:xfrm rot="10800000">
            <a:off x="2914420" y="2359957"/>
            <a:ext cx="550215" cy="258580"/>
          </a:xfrm>
          <a:prstGeom prst="rightArrow">
            <a:avLst>
              <a:gd name="adj1" fmla="val 39214"/>
              <a:gd name="adj2" fmla="val 814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6DB52B-71B6-4CAE-9E4C-9B978BFD8486}"/>
              </a:ext>
            </a:extLst>
          </p:cNvPr>
          <p:cNvSpPr txBox="1"/>
          <p:nvPr/>
        </p:nvSpPr>
        <p:spPr>
          <a:xfrm>
            <a:off x="1895587" y="1398824"/>
            <a:ext cx="4705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10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고젝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 : 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인도네시아 최초의 </a:t>
            </a:r>
            <a:r>
              <a:rPr lang="ko-KR" altLang="en-US" sz="210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유니콘</a:t>
            </a: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기업</a:t>
            </a:r>
            <a:endParaRPr lang="en-US" altLang="ko-KR" sz="21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5A53496B-E661-4541-95F8-23A9AD126B0E}"/>
              </a:ext>
            </a:extLst>
          </p:cNvPr>
          <p:cNvSpPr/>
          <p:nvPr/>
        </p:nvSpPr>
        <p:spPr>
          <a:xfrm rot="10800000">
            <a:off x="2914420" y="3011966"/>
            <a:ext cx="550215" cy="258580"/>
          </a:xfrm>
          <a:prstGeom prst="rightArrow">
            <a:avLst>
              <a:gd name="adj1" fmla="val 39214"/>
              <a:gd name="adj2" fmla="val 814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</a:t>
            </a:r>
            <a:endParaRPr lang="ko-KR" altLang="en-US" dirty="0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B82F7CFB-5A7F-40EE-B400-4B498D94B65A}"/>
              </a:ext>
            </a:extLst>
          </p:cNvPr>
          <p:cNvSpPr/>
          <p:nvPr/>
        </p:nvSpPr>
        <p:spPr>
          <a:xfrm rot="10800000">
            <a:off x="2914420" y="3663975"/>
            <a:ext cx="550215" cy="258580"/>
          </a:xfrm>
          <a:prstGeom prst="rightArrow">
            <a:avLst>
              <a:gd name="adj1" fmla="val 39214"/>
              <a:gd name="adj2" fmla="val 814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56494F1-00C7-4B81-8FAE-03826756B332}"/>
              </a:ext>
            </a:extLst>
          </p:cNvPr>
          <p:cNvSpPr/>
          <p:nvPr/>
        </p:nvSpPr>
        <p:spPr>
          <a:xfrm>
            <a:off x="931144" y="4783433"/>
            <a:ext cx="10342544" cy="1553031"/>
          </a:xfrm>
          <a:prstGeom prst="rect">
            <a:avLst/>
          </a:prstGeom>
          <a:solidFill>
            <a:schemeClr val="bg1"/>
          </a:solidFill>
          <a:ln w="38100">
            <a:solidFill>
              <a:srgbClr val="E9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ko-KR" altLang="en-US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성공요인 </a:t>
            </a:r>
            <a:r>
              <a:rPr lang="en-US" altLang="ko-KR" sz="21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 </a:t>
            </a:r>
            <a:endParaRPr lang="ko-KR" altLang="en-US" sz="2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5627B-C756-4C2B-B044-3A7165DD67FB}"/>
              </a:ext>
            </a:extLst>
          </p:cNvPr>
          <p:cNvSpPr txBox="1"/>
          <p:nvPr/>
        </p:nvSpPr>
        <p:spPr>
          <a:xfrm>
            <a:off x="2914419" y="5102263"/>
            <a:ext cx="8337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해외 확장 가능한 현지 서비스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자국 문화 이해 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 분야 발달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자국 문화에 맞는 사업으로 집중 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0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그랩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  <a:r>
              <a:rPr lang="ko-KR" altLang="en-US" sz="20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우버와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같은 글로벌 기업에 굴하지 않음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13900B-82FA-4C3B-9545-23C0C876E16C}"/>
              </a:ext>
            </a:extLst>
          </p:cNvPr>
          <p:cNvSpPr txBox="1"/>
          <p:nvPr/>
        </p:nvSpPr>
        <p:spPr>
          <a:xfrm>
            <a:off x="7868215" y="6436756"/>
            <a:ext cx="4860814" cy="34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6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[</a:t>
            </a:r>
            <a:r>
              <a:rPr lang="ko-KR" altLang="en-US" sz="16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출처</a:t>
            </a:r>
            <a:r>
              <a:rPr lang="en-US" altLang="ko-KR" sz="16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] K-MOOC “4</a:t>
            </a:r>
            <a:r>
              <a:rPr lang="ko-KR" altLang="en-US" sz="16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차 산업 혁명과 창업 비즈니스</a:t>
            </a:r>
            <a:r>
              <a:rPr lang="en-US" altLang="ko-KR" sz="16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12938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0C8059E-E312-41FD-841E-60F75B6A843D}"/>
              </a:ext>
            </a:extLst>
          </p:cNvPr>
          <p:cNvSpPr txBox="1"/>
          <p:nvPr/>
        </p:nvSpPr>
        <p:spPr>
          <a:xfrm>
            <a:off x="220570" y="229313"/>
            <a:ext cx="728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기업가 정신이란</a:t>
            </a:r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?</a:t>
            </a:r>
            <a:endParaRPr lang="ko-KR" altLang="en-US" sz="32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E6AC6F-8CC3-492F-B3D4-E4F7507662F1}"/>
              </a:ext>
            </a:extLst>
          </p:cNvPr>
          <p:cNvSpPr txBox="1"/>
          <p:nvPr/>
        </p:nvSpPr>
        <p:spPr>
          <a:xfrm>
            <a:off x="3956477" y="1962385"/>
            <a:ext cx="5847280" cy="109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100" dirty="0">
                <a:solidFill>
                  <a:srgbClr val="18486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① </a:t>
            </a:r>
            <a:r>
              <a:rPr lang="ko-KR" altLang="en-US" sz="2100" dirty="0">
                <a:solidFill>
                  <a:srgbClr val="18486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무엇인가를 시도하거나 착수하는 일</a:t>
            </a:r>
            <a:endParaRPr lang="en-US" altLang="ko-KR" sz="2100" dirty="0">
              <a:solidFill>
                <a:srgbClr val="18486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100" dirty="0">
                <a:solidFill>
                  <a:srgbClr val="18486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② 위험을 감수하는 기술</a:t>
            </a:r>
            <a:r>
              <a:rPr lang="en-US" altLang="ko-KR" sz="2100" dirty="0">
                <a:solidFill>
                  <a:srgbClr val="18486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100" dirty="0">
                <a:solidFill>
                  <a:srgbClr val="18486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조건</a:t>
            </a:r>
            <a:r>
              <a:rPr lang="en-US" altLang="ko-KR" sz="2100" dirty="0">
                <a:solidFill>
                  <a:srgbClr val="18486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100" dirty="0">
                <a:solidFill>
                  <a:srgbClr val="18486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특징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010CEC-0DA2-4835-823B-35404BB663F4}"/>
              </a:ext>
            </a:extLst>
          </p:cNvPr>
          <p:cNvSpPr txBox="1"/>
          <p:nvPr/>
        </p:nvSpPr>
        <p:spPr>
          <a:xfrm>
            <a:off x="3956478" y="1299182"/>
            <a:ext cx="4279044" cy="6714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bIns="144000" rtlCol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Entrepreneur Ship</a:t>
            </a:r>
            <a:endParaRPr lang="ko-KR" alt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화살표: 위로 굽음 2">
            <a:extLst>
              <a:ext uri="{FF2B5EF4-FFF2-40B4-BE49-F238E27FC236}">
                <a16:creationId xmlns:a16="http://schemas.microsoft.com/office/drawing/2014/main" id="{67B7E3AF-A841-4046-9A5F-59BCCB09203F}"/>
              </a:ext>
            </a:extLst>
          </p:cNvPr>
          <p:cNvSpPr/>
          <p:nvPr/>
        </p:nvSpPr>
        <p:spPr>
          <a:xfrm rot="5400000" flipH="1">
            <a:off x="66228" y="1982287"/>
            <a:ext cx="4150414" cy="3111920"/>
          </a:xfrm>
          <a:prstGeom prst="bentUpArrow">
            <a:avLst>
              <a:gd name="adj1" fmla="val 3202"/>
              <a:gd name="adj2" fmla="val 6370"/>
              <a:gd name="adj3" fmla="val 101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EA47323-2D44-4C41-8009-E334EBCA497D}"/>
              </a:ext>
            </a:extLst>
          </p:cNvPr>
          <p:cNvCxnSpPr>
            <a:cxnSpLocks/>
          </p:cNvCxnSpPr>
          <p:nvPr/>
        </p:nvCxnSpPr>
        <p:spPr>
          <a:xfrm>
            <a:off x="585476" y="5613456"/>
            <a:ext cx="1721119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왼쪽 대괄호 6">
            <a:extLst>
              <a:ext uri="{FF2B5EF4-FFF2-40B4-BE49-F238E27FC236}">
                <a16:creationId xmlns:a16="http://schemas.microsoft.com/office/drawing/2014/main" id="{C9D07C4D-291C-439B-9BE8-FBDECF26F1CC}"/>
              </a:ext>
            </a:extLst>
          </p:cNvPr>
          <p:cNvSpPr/>
          <p:nvPr/>
        </p:nvSpPr>
        <p:spPr>
          <a:xfrm>
            <a:off x="2306595" y="5195463"/>
            <a:ext cx="555563" cy="835986"/>
          </a:xfrm>
          <a:prstGeom prst="leftBracket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C1515D-0F8D-43E4-AEBC-1C5E90F8BBA2}"/>
              </a:ext>
            </a:extLst>
          </p:cNvPr>
          <p:cNvSpPr txBox="1"/>
          <p:nvPr/>
        </p:nvSpPr>
        <p:spPr>
          <a:xfrm>
            <a:off x="2836945" y="4954069"/>
            <a:ext cx="8281244" cy="52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기업가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100" dirty="0">
                <a:solidFill>
                  <a:schemeClr val="accent5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企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業家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 :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단순히 사업을 운영한다는 의미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(businessman, </a:t>
            </a:r>
            <a:r>
              <a:rPr lang="en-US" altLang="ko-KR" sz="21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owne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DFD8DB-0680-452D-9E0E-CBFCC9A6CB5D}"/>
              </a:ext>
            </a:extLst>
          </p:cNvPr>
          <p:cNvSpPr txBox="1"/>
          <p:nvPr/>
        </p:nvSpPr>
        <p:spPr>
          <a:xfrm>
            <a:off x="2836945" y="5715925"/>
            <a:ext cx="8281244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기업가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100" dirty="0">
                <a:solidFill>
                  <a:schemeClr val="accent5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起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業家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 :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새로운 사업을 수행함에 혁신적인 사고로 새로운 가치 활동을        포함한다는 의미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좀더 정확한 해석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A5B382-FF27-4D3D-92FE-EA19812F1781}"/>
              </a:ext>
            </a:extLst>
          </p:cNvPr>
          <p:cNvSpPr txBox="1"/>
          <p:nvPr/>
        </p:nvSpPr>
        <p:spPr>
          <a:xfrm>
            <a:off x="2716548" y="3453833"/>
            <a:ext cx="9581999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1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뱁슨대학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(Babson college) –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기업가정신 연구로 유명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인생의 기술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(Life skill)</a:t>
            </a:r>
            <a:endParaRPr lang="ko-KR" altLang="en-US" sz="2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E59F8E-FF0B-40FD-A256-C5989701BD62}"/>
              </a:ext>
            </a:extLst>
          </p:cNvPr>
          <p:cNvSpPr txBox="1"/>
          <p:nvPr/>
        </p:nvSpPr>
        <p:spPr>
          <a:xfrm>
            <a:off x="2716547" y="4059038"/>
            <a:ext cx="9581999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미국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초등학교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~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대학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직업 교육과정까지 평생 학습과정으로 접근</a:t>
            </a:r>
          </a:p>
        </p:txBody>
      </p:sp>
    </p:spTree>
    <p:extLst>
      <p:ext uri="{BB962C8B-B14F-4D97-AF65-F5344CB8AC3E}">
        <p14:creationId xmlns:p14="http://schemas.microsoft.com/office/powerpoint/2010/main" val="45326874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D6E4CF-4119-4119-8FED-CE4C42425930}"/>
              </a:ext>
            </a:extLst>
          </p:cNvPr>
          <p:cNvSpPr txBox="1"/>
          <p:nvPr/>
        </p:nvSpPr>
        <p:spPr>
          <a:xfrm>
            <a:off x="3663950" y="2921168"/>
            <a:ext cx="486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감사합니다</a:t>
            </a:r>
            <a:r>
              <a:rPr lang="en-US" altLang="ko-K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^^</a:t>
            </a:r>
            <a:endParaRPr lang="ko-KR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46388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B39180DA-1A87-4EEC-ACEA-57699B8FD895}"/>
              </a:ext>
            </a:extLst>
          </p:cNvPr>
          <p:cNvCxnSpPr>
            <a:cxnSpLocks/>
          </p:cNvCxnSpPr>
          <p:nvPr/>
        </p:nvCxnSpPr>
        <p:spPr>
          <a:xfrm flipH="1">
            <a:off x="4417965" y="2252571"/>
            <a:ext cx="3853434" cy="38189"/>
          </a:xfrm>
          <a:prstGeom prst="straightConnector1">
            <a:avLst/>
          </a:prstGeom>
          <a:ln w="114300">
            <a:solidFill>
              <a:srgbClr val="5D73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B539215A-76A0-4CFA-8DA3-06D933BA9907}"/>
              </a:ext>
            </a:extLst>
          </p:cNvPr>
          <p:cNvSpPr/>
          <p:nvPr/>
        </p:nvSpPr>
        <p:spPr>
          <a:xfrm>
            <a:off x="1205600" y="1324565"/>
            <a:ext cx="3056590" cy="1901371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ko-KR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기업가 정신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215B0C3-EFDC-4FE8-82B7-D723B20622AC}"/>
              </a:ext>
            </a:extLst>
          </p:cNvPr>
          <p:cNvSpPr/>
          <p:nvPr/>
        </p:nvSpPr>
        <p:spPr>
          <a:xfrm>
            <a:off x="4894730" y="200786"/>
            <a:ext cx="1449952" cy="749186"/>
          </a:xfrm>
          <a:prstGeom prst="ellipse">
            <a:avLst/>
          </a:prstGeom>
          <a:solidFill>
            <a:srgbClr val="5D7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창업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A103F83-DF3F-4778-8B08-0BCE86195CCC}"/>
              </a:ext>
            </a:extLst>
          </p:cNvPr>
          <p:cNvSpPr/>
          <p:nvPr/>
        </p:nvSpPr>
        <p:spPr>
          <a:xfrm>
            <a:off x="6507612" y="865217"/>
            <a:ext cx="2200959" cy="749186"/>
          </a:xfrm>
          <a:prstGeom prst="ellipse">
            <a:avLst/>
          </a:prstGeom>
          <a:solidFill>
            <a:srgbClr val="5D7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Start - up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47170C9-A05A-489B-8DE9-1EF6BFB2B196}"/>
              </a:ext>
            </a:extLst>
          </p:cNvPr>
          <p:cNvSpPr/>
          <p:nvPr/>
        </p:nvSpPr>
        <p:spPr>
          <a:xfrm>
            <a:off x="7702198" y="1864243"/>
            <a:ext cx="1449952" cy="749186"/>
          </a:xfrm>
          <a:prstGeom prst="ellipse">
            <a:avLst/>
          </a:prstGeom>
          <a:solidFill>
            <a:srgbClr val="5D7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도전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182B829-BF31-4B7A-AA81-C7A6FC6B6419}"/>
              </a:ext>
            </a:extLst>
          </p:cNvPr>
          <p:cNvSpPr/>
          <p:nvPr/>
        </p:nvSpPr>
        <p:spPr>
          <a:xfrm>
            <a:off x="6595221" y="2936097"/>
            <a:ext cx="1449952" cy="749186"/>
          </a:xfrm>
          <a:prstGeom prst="ellipse">
            <a:avLst/>
          </a:prstGeom>
          <a:solidFill>
            <a:srgbClr val="5D7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혁신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6727F265-6A66-4B14-8744-5854D1DB4503}"/>
              </a:ext>
            </a:extLst>
          </p:cNvPr>
          <p:cNvCxnSpPr>
            <a:cxnSpLocks/>
          </p:cNvCxnSpPr>
          <p:nvPr/>
        </p:nvCxnSpPr>
        <p:spPr>
          <a:xfrm flipH="1">
            <a:off x="4216910" y="776966"/>
            <a:ext cx="1041246" cy="925688"/>
          </a:xfrm>
          <a:prstGeom prst="straightConnector1">
            <a:avLst/>
          </a:prstGeom>
          <a:ln w="114300">
            <a:solidFill>
              <a:srgbClr val="5D73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E2F133B3-615A-44BD-B94E-934BC6D831D8}"/>
              </a:ext>
            </a:extLst>
          </p:cNvPr>
          <p:cNvCxnSpPr>
            <a:cxnSpLocks/>
          </p:cNvCxnSpPr>
          <p:nvPr/>
        </p:nvCxnSpPr>
        <p:spPr>
          <a:xfrm flipH="1">
            <a:off x="4318109" y="1236226"/>
            <a:ext cx="2616400" cy="735344"/>
          </a:xfrm>
          <a:prstGeom prst="straightConnector1">
            <a:avLst/>
          </a:prstGeom>
          <a:ln w="114300">
            <a:solidFill>
              <a:srgbClr val="5D73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F6FBCC62-6856-4023-9D85-F05C4DB1E6A5}"/>
              </a:ext>
            </a:extLst>
          </p:cNvPr>
          <p:cNvCxnSpPr>
            <a:cxnSpLocks/>
          </p:cNvCxnSpPr>
          <p:nvPr/>
        </p:nvCxnSpPr>
        <p:spPr>
          <a:xfrm flipH="1" flipV="1">
            <a:off x="4318110" y="2609739"/>
            <a:ext cx="2616399" cy="700951"/>
          </a:xfrm>
          <a:prstGeom prst="straightConnector1">
            <a:avLst/>
          </a:prstGeom>
          <a:ln w="114300">
            <a:solidFill>
              <a:srgbClr val="5D73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E3547893-6FEF-4E5E-ADA3-739C2BAEE1FA}"/>
              </a:ext>
            </a:extLst>
          </p:cNvPr>
          <p:cNvCxnSpPr>
            <a:cxnSpLocks/>
          </p:cNvCxnSpPr>
          <p:nvPr/>
        </p:nvCxnSpPr>
        <p:spPr>
          <a:xfrm flipH="1" flipV="1">
            <a:off x="4216910" y="2928928"/>
            <a:ext cx="1131462" cy="935176"/>
          </a:xfrm>
          <a:prstGeom prst="straightConnector1">
            <a:avLst/>
          </a:prstGeom>
          <a:ln w="114300">
            <a:solidFill>
              <a:srgbClr val="5D73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30819A9D-8FC9-461F-991B-2CCDCFC6B24B}"/>
              </a:ext>
            </a:extLst>
          </p:cNvPr>
          <p:cNvSpPr/>
          <p:nvPr/>
        </p:nvSpPr>
        <p:spPr>
          <a:xfrm>
            <a:off x="4782641" y="3557459"/>
            <a:ext cx="1449952" cy="749186"/>
          </a:xfrm>
          <a:prstGeom prst="ellipse">
            <a:avLst/>
          </a:prstGeom>
          <a:solidFill>
            <a:srgbClr val="5D7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열정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0436BC-FDD0-430E-A279-9B01198746AF}"/>
              </a:ext>
            </a:extLst>
          </p:cNvPr>
          <p:cNvSpPr txBox="1"/>
          <p:nvPr/>
        </p:nvSpPr>
        <p:spPr>
          <a:xfrm>
            <a:off x="1553682" y="4553414"/>
            <a:ext cx="9581999" cy="158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창업자로서 갖추어야 할 도전적이고 진취적인 마인드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or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혁신적인 사고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제한적 이해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altLang="ko-KR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창업자 정신적인 상태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심리적인 요소</a:t>
            </a: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0B6BB5E3-7669-4D44-94BF-6C1B4BACAC86}"/>
              </a:ext>
            </a:extLst>
          </p:cNvPr>
          <p:cNvCxnSpPr>
            <a:cxnSpLocks/>
          </p:cNvCxnSpPr>
          <p:nvPr/>
        </p:nvCxnSpPr>
        <p:spPr>
          <a:xfrm flipV="1">
            <a:off x="6174601" y="5674470"/>
            <a:ext cx="0" cy="499705"/>
          </a:xfrm>
          <a:prstGeom prst="line">
            <a:avLst/>
          </a:prstGeom>
          <a:ln w="57150"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A1904392-7568-43E2-BA74-092B847DF86E}"/>
              </a:ext>
            </a:extLst>
          </p:cNvPr>
          <p:cNvCxnSpPr>
            <a:cxnSpLocks/>
          </p:cNvCxnSpPr>
          <p:nvPr/>
        </p:nvCxnSpPr>
        <p:spPr>
          <a:xfrm flipH="1">
            <a:off x="5902920" y="5924322"/>
            <a:ext cx="543362" cy="1"/>
          </a:xfrm>
          <a:prstGeom prst="line">
            <a:avLst/>
          </a:prstGeom>
          <a:ln w="57150"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화살표: 갈매기형 수장 39">
            <a:extLst>
              <a:ext uri="{FF2B5EF4-FFF2-40B4-BE49-F238E27FC236}">
                <a16:creationId xmlns:a16="http://schemas.microsoft.com/office/drawing/2014/main" id="{CD9CC9DB-CC5A-4174-AA53-93E55A6FD0F4}"/>
              </a:ext>
            </a:extLst>
          </p:cNvPr>
          <p:cNvSpPr/>
          <p:nvPr/>
        </p:nvSpPr>
        <p:spPr>
          <a:xfrm flipH="1">
            <a:off x="6493098" y="5305716"/>
            <a:ext cx="783772" cy="1237211"/>
          </a:xfrm>
          <a:prstGeom prst="chevron">
            <a:avLst>
              <a:gd name="adj" fmla="val 85721"/>
            </a:avLst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7EE2ECC5-62DE-4F66-83B3-2B0F6BA6EB6A}"/>
              </a:ext>
            </a:extLst>
          </p:cNvPr>
          <p:cNvCxnSpPr>
            <a:cxnSpLocks/>
          </p:cNvCxnSpPr>
          <p:nvPr/>
        </p:nvCxnSpPr>
        <p:spPr>
          <a:xfrm flipH="1">
            <a:off x="6584275" y="5924321"/>
            <a:ext cx="735922" cy="0"/>
          </a:xfrm>
          <a:prstGeom prst="line">
            <a:avLst/>
          </a:prstGeom>
          <a:ln w="76200"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2C4E6BF-DEDD-4878-85A3-3E45D5B4F1CC}"/>
              </a:ext>
            </a:extLst>
          </p:cNvPr>
          <p:cNvSpPr txBox="1"/>
          <p:nvPr/>
        </p:nvSpPr>
        <p:spPr>
          <a:xfrm>
            <a:off x="7333593" y="5056303"/>
            <a:ext cx="2976821" cy="16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2100" dirty="0">
                <a:solidFill>
                  <a:srgbClr val="184862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Attitude (</a:t>
            </a:r>
            <a:r>
              <a:rPr lang="ko-KR" altLang="en-US" sz="2100" dirty="0">
                <a:solidFill>
                  <a:srgbClr val="184862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개인적인 태도</a:t>
            </a:r>
            <a:r>
              <a:rPr lang="en-US" altLang="ko-KR" sz="2100" dirty="0">
                <a:solidFill>
                  <a:srgbClr val="184862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2100" dirty="0">
                <a:solidFill>
                  <a:srgbClr val="184862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Ability (</a:t>
            </a:r>
            <a:r>
              <a:rPr lang="ko-KR" altLang="en-US" sz="2100" dirty="0">
                <a:solidFill>
                  <a:srgbClr val="184862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역량</a:t>
            </a:r>
            <a:r>
              <a:rPr lang="en-US" altLang="ko-KR" sz="2100" dirty="0">
                <a:solidFill>
                  <a:srgbClr val="184862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2100" dirty="0">
                <a:solidFill>
                  <a:srgbClr val="184862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Value (</a:t>
            </a:r>
            <a:r>
              <a:rPr lang="ko-KR" altLang="en-US" sz="2100" dirty="0">
                <a:solidFill>
                  <a:srgbClr val="184862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가치 창출</a:t>
            </a:r>
            <a:r>
              <a:rPr lang="en-US" altLang="ko-KR" sz="2100" dirty="0">
                <a:solidFill>
                  <a:srgbClr val="184862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endParaRPr lang="ko-KR" altLang="en-US" sz="2100" dirty="0">
              <a:solidFill>
                <a:srgbClr val="184862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42578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090436BC-FDD0-430E-A279-9B01198746AF}"/>
              </a:ext>
            </a:extLst>
          </p:cNvPr>
          <p:cNvSpPr txBox="1"/>
          <p:nvPr/>
        </p:nvSpPr>
        <p:spPr>
          <a:xfrm>
            <a:off x="748077" y="1520805"/>
            <a:ext cx="9581999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불확실성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제한적 지원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위험            진취적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혁신적 사고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87E7C4-703E-42D4-BF9D-FBBC3DBF781B}"/>
              </a:ext>
            </a:extLst>
          </p:cNvPr>
          <p:cNvSpPr txBox="1"/>
          <p:nvPr/>
        </p:nvSpPr>
        <p:spPr>
          <a:xfrm>
            <a:off x="2610001" y="2445791"/>
            <a:ext cx="9581999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새로운 가치 창출을 위한 창업자의 모험적이고 창의적인 정신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의지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태도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행동양식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2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CE726F73-6155-4D2D-895E-702815BD2B65}"/>
              </a:ext>
            </a:extLst>
          </p:cNvPr>
          <p:cNvSpPr/>
          <p:nvPr/>
        </p:nvSpPr>
        <p:spPr>
          <a:xfrm>
            <a:off x="4163274" y="1650019"/>
            <a:ext cx="579120" cy="358502"/>
          </a:xfrm>
          <a:prstGeom prst="rightArrow">
            <a:avLst>
              <a:gd name="adj1" fmla="val 28862"/>
              <a:gd name="adj2" fmla="val 688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02A9C601-E084-4A6B-B241-B734128F5D58}"/>
              </a:ext>
            </a:extLst>
          </p:cNvPr>
          <p:cNvSpPr/>
          <p:nvPr/>
        </p:nvSpPr>
        <p:spPr>
          <a:xfrm rot="5400000">
            <a:off x="5470697" y="2086763"/>
            <a:ext cx="530466" cy="393709"/>
          </a:xfrm>
          <a:prstGeom prst="rightArrow">
            <a:avLst>
              <a:gd name="adj1" fmla="val 28862"/>
              <a:gd name="adj2" fmla="val 688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F241A6-A424-4026-B757-B3911FBBC901}"/>
              </a:ext>
            </a:extLst>
          </p:cNvPr>
          <p:cNvSpPr txBox="1"/>
          <p:nvPr/>
        </p:nvSpPr>
        <p:spPr>
          <a:xfrm>
            <a:off x="739140" y="3213182"/>
            <a:ext cx="9581999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경제를 발전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기술을 진보 시키는 원동력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세상을 움직이는 힘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2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B6D7FEC-CFCD-41DB-B7AF-AEEA2738427D}"/>
              </a:ext>
            </a:extLst>
          </p:cNvPr>
          <p:cNvSpPr/>
          <p:nvPr/>
        </p:nvSpPr>
        <p:spPr>
          <a:xfrm>
            <a:off x="739140" y="4270720"/>
            <a:ext cx="10713720" cy="1992919"/>
          </a:xfrm>
          <a:prstGeom prst="rect">
            <a:avLst/>
          </a:prstGeom>
          <a:solidFill>
            <a:srgbClr val="E39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ko-KR" altLang="en-US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기업가 정신은 단순히 창업</a:t>
            </a:r>
            <a:r>
              <a:rPr lang="en-US" altLang="ko-KR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 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사업시작</a:t>
            </a:r>
            <a:r>
              <a:rPr lang="en-US" altLang="ko-KR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 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창업자의 마인드 </a:t>
            </a:r>
            <a:r>
              <a:rPr lang="en-US" altLang="ko-KR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열정</a:t>
            </a:r>
            <a:r>
              <a:rPr lang="en-US" altLang="ko-KR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 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도전정신</a:t>
            </a:r>
            <a:r>
              <a:rPr lang="en-US" altLang="ko-KR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 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뿐만 아니라 </a:t>
            </a:r>
            <a:endParaRPr lang="en-US" altLang="ko-KR" sz="2300" dirty="0">
              <a:solidFill>
                <a:schemeClr val="bg1"/>
              </a:solidFill>
              <a:effectLst>
                <a:outerShdw blurRad="50800" dist="38100" dir="3600000" algn="tl">
                  <a:srgbClr val="000000">
                    <a:alpha val="65000"/>
                  </a:srgbClr>
                </a:outerShdw>
              </a:effectLst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ko-KR" altLang="en-US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남</a:t>
            </a:r>
            <a:r>
              <a:rPr lang="en-US" altLang="ko-KR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</a:t>
            </a:r>
            <a:r>
              <a:rPr lang="ko-KR" altLang="en-US" sz="2300" dirty="0" err="1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녀</a:t>
            </a:r>
            <a:r>
              <a:rPr lang="en-US" altLang="ko-KR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노</a:t>
            </a:r>
            <a:r>
              <a:rPr lang="en-US" altLang="ko-KR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소 모두가 인생을 잘 살아갈 수 있는 힘이 된다</a:t>
            </a:r>
            <a:r>
              <a:rPr lang="en-US" altLang="ko-KR" sz="2300" dirty="0">
                <a:solidFill>
                  <a:schemeClr val="bg1"/>
                </a:solidFill>
                <a:effectLst>
                  <a:outerShdw blurRad="50800" dist="38100" dir="3600000" algn="tl">
                    <a:srgbClr val="000000">
                      <a:alpha val="65000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2300" dirty="0">
              <a:solidFill>
                <a:schemeClr val="bg1"/>
              </a:solidFill>
              <a:effectLst>
                <a:outerShdw blurRad="50800" dist="38100" dir="3600000" algn="tl">
                  <a:srgbClr val="000000">
                    <a:alpha val="65000"/>
                  </a:srgbClr>
                </a:outerShdw>
              </a:effectLst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6892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0C8059E-E312-41FD-841E-60F75B6A843D}"/>
              </a:ext>
            </a:extLst>
          </p:cNvPr>
          <p:cNvSpPr txBox="1"/>
          <p:nvPr/>
        </p:nvSpPr>
        <p:spPr>
          <a:xfrm>
            <a:off x="342488" y="1339379"/>
            <a:ext cx="728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184862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1) </a:t>
            </a:r>
            <a:r>
              <a:rPr lang="ko-KR" altLang="en-US" sz="2400" dirty="0">
                <a:solidFill>
                  <a:srgbClr val="184862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기업가 정신의 개념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DFD8DB-0680-452D-9E0E-CBFCC9A6CB5D}"/>
              </a:ext>
            </a:extLst>
          </p:cNvPr>
          <p:cNvSpPr txBox="1"/>
          <p:nvPr/>
        </p:nvSpPr>
        <p:spPr>
          <a:xfrm>
            <a:off x="4437446" y="2644062"/>
            <a:ext cx="8281244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이윤 추구를 위해 새로운 방식으로 새로운 상품을 개발하는 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A5B382-FF27-4D3D-92FE-EA19812F1781}"/>
              </a:ext>
            </a:extLst>
          </p:cNvPr>
          <p:cNvSpPr txBox="1"/>
          <p:nvPr/>
        </p:nvSpPr>
        <p:spPr>
          <a:xfrm>
            <a:off x="857268" y="1871336"/>
            <a:ext cx="9581999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① </a:t>
            </a:r>
            <a:r>
              <a:rPr lang="ko-KR" altLang="en-US" sz="21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슘페터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(Joseph A, Schumpeter)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정의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2A361-6671-44AA-8400-D1D2AEB6A34C}"/>
              </a:ext>
            </a:extLst>
          </p:cNvPr>
          <p:cNvSpPr txBox="1"/>
          <p:nvPr/>
        </p:nvSpPr>
        <p:spPr>
          <a:xfrm>
            <a:off x="1666759" y="2564091"/>
            <a:ext cx="2099575" cy="6714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bIns="144000" rtlCol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ko-KR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기술혁신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F9CBF-BA8C-433C-863C-764E96D1784D}"/>
              </a:ext>
            </a:extLst>
          </p:cNvPr>
          <p:cNvSpPr txBox="1"/>
          <p:nvPr/>
        </p:nvSpPr>
        <p:spPr>
          <a:xfrm>
            <a:off x="1666759" y="3855818"/>
            <a:ext cx="2099575" cy="6714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bIns="144000" rtlCol="0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ko-KR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창조적 파괴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A9F6365F-C119-4F3C-BDA7-EB52F8B863F5}"/>
              </a:ext>
            </a:extLst>
          </p:cNvPr>
          <p:cNvSpPr/>
          <p:nvPr/>
        </p:nvSpPr>
        <p:spPr>
          <a:xfrm rot="5400000">
            <a:off x="2451312" y="3354066"/>
            <a:ext cx="530466" cy="393709"/>
          </a:xfrm>
          <a:prstGeom prst="rightArrow">
            <a:avLst>
              <a:gd name="adj1" fmla="val 28862"/>
              <a:gd name="adj2" fmla="val 68837"/>
            </a:avLst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21D1933C-3B32-4959-B2DE-DB2662076797}"/>
              </a:ext>
            </a:extLst>
          </p:cNvPr>
          <p:cNvSpPr/>
          <p:nvPr/>
        </p:nvSpPr>
        <p:spPr>
          <a:xfrm rot="10800000">
            <a:off x="3836657" y="2735100"/>
            <a:ext cx="530466" cy="393709"/>
          </a:xfrm>
          <a:prstGeom prst="rightArrow">
            <a:avLst>
              <a:gd name="adj1" fmla="val 28862"/>
              <a:gd name="adj2" fmla="val 688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59B5EC-D015-4461-82BE-0C139E804B0C}"/>
              </a:ext>
            </a:extLst>
          </p:cNvPr>
          <p:cNvSpPr txBox="1"/>
          <p:nvPr/>
        </p:nvSpPr>
        <p:spPr>
          <a:xfrm>
            <a:off x="4437446" y="3996800"/>
            <a:ext cx="8281244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기업가의 노력이나 의욕            「기업가 정신」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0A114529-6189-4C2F-BFD2-44BC497E316B}"/>
              </a:ext>
            </a:extLst>
          </p:cNvPr>
          <p:cNvSpPr/>
          <p:nvPr/>
        </p:nvSpPr>
        <p:spPr>
          <a:xfrm rot="10800000">
            <a:off x="3836657" y="4087838"/>
            <a:ext cx="530466" cy="393709"/>
          </a:xfrm>
          <a:prstGeom prst="rightArrow">
            <a:avLst>
              <a:gd name="adj1" fmla="val 28862"/>
              <a:gd name="adj2" fmla="val 688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9A0B433A-8F0D-496E-8C1E-4AA0AF0BEEFC}"/>
              </a:ext>
            </a:extLst>
          </p:cNvPr>
          <p:cNvSpPr/>
          <p:nvPr/>
        </p:nvSpPr>
        <p:spPr>
          <a:xfrm>
            <a:off x="7099000" y="4087837"/>
            <a:ext cx="530466" cy="393709"/>
          </a:xfrm>
          <a:prstGeom prst="rightArrow">
            <a:avLst>
              <a:gd name="adj1" fmla="val 28862"/>
              <a:gd name="adj2" fmla="val 688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1F4A82-C124-4C66-864F-61713F84F47D}"/>
              </a:ext>
            </a:extLst>
          </p:cNvPr>
          <p:cNvSpPr txBox="1"/>
          <p:nvPr/>
        </p:nvSpPr>
        <p:spPr>
          <a:xfrm>
            <a:off x="857268" y="4860564"/>
            <a:ext cx="9581999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② </a:t>
            </a:r>
            <a:r>
              <a:rPr lang="ko-KR" altLang="en-US" sz="21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슘페터의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결론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</a:t>
            </a:r>
            <a:endParaRPr lang="ko-KR" altLang="en-US" sz="2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1AD112-754C-4F5A-A020-89E56673D5D9}"/>
              </a:ext>
            </a:extLst>
          </p:cNvPr>
          <p:cNvSpPr txBox="1"/>
          <p:nvPr/>
        </p:nvSpPr>
        <p:spPr>
          <a:xfrm>
            <a:off x="1448580" y="5391030"/>
            <a:ext cx="9581999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“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자본주의에서 호황과 불황은 불가피하게 발생하며 중요한 것은 불황이 왔을 때 혁신을 통해 위기를 극복할 수 있다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.”</a:t>
            </a:r>
            <a:endParaRPr lang="ko-KR" altLang="en-US" sz="2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380785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51F4A82-C124-4C66-864F-61713F84F47D}"/>
              </a:ext>
            </a:extLst>
          </p:cNvPr>
          <p:cNvSpPr txBox="1"/>
          <p:nvPr/>
        </p:nvSpPr>
        <p:spPr>
          <a:xfrm>
            <a:off x="746909" y="2352853"/>
            <a:ext cx="9581999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③ </a:t>
            </a:r>
            <a:r>
              <a:rPr lang="ko-KR" altLang="en-US" sz="21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슘페터의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자본주의에 대한 설명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1AD112-754C-4F5A-A020-89E56673D5D9}"/>
              </a:ext>
            </a:extLst>
          </p:cNvPr>
          <p:cNvSpPr txBox="1"/>
          <p:nvPr/>
        </p:nvSpPr>
        <p:spPr>
          <a:xfrm>
            <a:off x="1305000" y="1513048"/>
            <a:ext cx="9581999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창조적 파괴          혁신          </a:t>
            </a:r>
            <a:r>
              <a:rPr lang="ko-KR" altLang="en-US" sz="21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앙트레프리뉴어십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기업가의 역할과 중요성 강조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1095A1-AAFF-4ED6-B72D-BBFD10B40EE2}"/>
              </a:ext>
            </a:extLst>
          </p:cNvPr>
          <p:cNvSpPr txBox="1"/>
          <p:nvPr/>
        </p:nvSpPr>
        <p:spPr>
          <a:xfrm>
            <a:off x="1304999" y="2925580"/>
            <a:ext cx="9581999" cy="209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불황기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더 저렴한 제품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더 많은 생산</a:t>
            </a:r>
            <a:endParaRPr lang="en-US" altLang="ko-KR" sz="2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자본주의의 목표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엘리자베스 여왕의 스타킹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–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공장의 가난한 소녀들의 스타킹</a:t>
            </a:r>
            <a:endParaRPr lang="en-US" altLang="ko-KR" sz="2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위기극복           혁신실행            주체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기업가정신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DE00BD-0CEF-43FB-BFDD-26F4CDBB1321}"/>
              </a:ext>
            </a:extLst>
          </p:cNvPr>
          <p:cNvSpPr txBox="1"/>
          <p:nvPr/>
        </p:nvSpPr>
        <p:spPr>
          <a:xfrm>
            <a:off x="10367169" y="3700923"/>
            <a:ext cx="913492" cy="63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600" dirty="0">
                <a:solidFill>
                  <a:schemeClr val="accent2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혁신</a:t>
            </a:r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6042C826-07ED-4495-AB0A-4D518B7F96AC}"/>
              </a:ext>
            </a:extLst>
          </p:cNvPr>
          <p:cNvSpPr/>
          <p:nvPr/>
        </p:nvSpPr>
        <p:spPr>
          <a:xfrm>
            <a:off x="9836703" y="3878939"/>
            <a:ext cx="530466" cy="393709"/>
          </a:xfrm>
          <a:prstGeom prst="rightArrow">
            <a:avLst>
              <a:gd name="adj1" fmla="val 28862"/>
              <a:gd name="adj2" fmla="val 688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9CA84462-3E28-4521-9B0C-6BCD9D128482}"/>
              </a:ext>
            </a:extLst>
          </p:cNvPr>
          <p:cNvSpPr/>
          <p:nvPr/>
        </p:nvSpPr>
        <p:spPr>
          <a:xfrm>
            <a:off x="2788817" y="4674738"/>
            <a:ext cx="470164" cy="277682"/>
          </a:xfrm>
          <a:prstGeom prst="rightArrow">
            <a:avLst>
              <a:gd name="adj1" fmla="val 28862"/>
              <a:gd name="adj2" fmla="val 6883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595D73E4-ECA7-4A3C-BA5B-BD02BECDE78C}"/>
              </a:ext>
            </a:extLst>
          </p:cNvPr>
          <p:cNvSpPr/>
          <p:nvPr/>
        </p:nvSpPr>
        <p:spPr>
          <a:xfrm>
            <a:off x="4449169" y="4674737"/>
            <a:ext cx="470164" cy="277682"/>
          </a:xfrm>
          <a:prstGeom prst="rightArrow">
            <a:avLst>
              <a:gd name="adj1" fmla="val 28862"/>
              <a:gd name="adj2" fmla="val 6883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화살표: 위로 굽음 30">
            <a:extLst>
              <a:ext uri="{FF2B5EF4-FFF2-40B4-BE49-F238E27FC236}">
                <a16:creationId xmlns:a16="http://schemas.microsoft.com/office/drawing/2014/main" id="{C3FA5D58-AFA9-4FC7-ABA2-3274D4ADC5C1}"/>
              </a:ext>
            </a:extLst>
          </p:cNvPr>
          <p:cNvSpPr/>
          <p:nvPr/>
        </p:nvSpPr>
        <p:spPr>
          <a:xfrm rot="5400000">
            <a:off x="6237195" y="5304894"/>
            <a:ext cx="815606" cy="507436"/>
          </a:xfrm>
          <a:prstGeom prst="bentUpArrow">
            <a:avLst>
              <a:gd name="adj1" fmla="val 22793"/>
              <a:gd name="adj2" fmla="val 33129"/>
              <a:gd name="adj3" fmla="val 394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469B74-792E-4575-8C80-9E889DFAE508}"/>
              </a:ext>
            </a:extLst>
          </p:cNvPr>
          <p:cNvSpPr txBox="1"/>
          <p:nvPr/>
        </p:nvSpPr>
        <p:spPr>
          <a:xfrm>
            <a:off x="6996252" y="5558611"/>
            <a:ext cx="640643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소수의 부자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권력자가 아닌 </a:t>
            </a:r>
            <a:endParaRPr lang="en-US" altLang="ko-KR" sz="2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600"/>
              </a:spcBef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공동체의 발전을 지향하는 개념</a:t>
            </a:r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FC5145C5-5791-44C7-BCD9-A91E03592B14}"/>
              </a:ext>
            </a:extLst>
          </p:cNvPr>
          <p:cNvSpPr/>
          <p:nvPr/>
        </p:nvSpPr>
        <p:spPr>
          <a:xfrm>
            <a:off x="3056758" y="1672832"/>
            <a:ext cx="470164" cy="277682"/>
          </a:xfrm>
          <a:prstGeom prst="rightArrow">
            <a:avLst>
              <a:gd name="adj1" fmla="val 28862"/>
              <a:gd name="adj2" fmla="val 6883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화살표: 오른쪽 33">
            <a:extLst>
              <a:ext uri="{FF2B5EF4-FFF2-40B4-BE49-F238E27FC236}">
                <a16:creationId xmlns:a16="http://schemas.microsoft.com/office/drawing/2014/main" id="{45130F2F-02DD-4444-BB5E-8D5B14857583}"/>
              </a:ext>
            </a:extLst>
          </p:cNvPr>
          <p:cNvSpPr/>
          <p:nvPr/>
        </p:nvSpPr>
        <p:spPr>
          <a:xfrm>
            <a:off x="4188790" y="1672831"/>
            <a:ext cx="470164" cy="277682"/>
          </a:xfrm>
          <a:prstGeom prst="rightArrow">
            <a:avLst>
              <a:gd name="adj1" fmla="val 28862"/>
              <a:gd name="adj2" fmla="val 6883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45217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51F4A82-C124-4C66-864F-61713F84F47D}"/>
              </a:ext>
            </a:extLst>
          </p:cNvPr>
          <p:cNvSpPr txBox="1"/>
          <p:nvPr/>
        </p:nvSpPr>
        <p:spPr>
          <a:xfrm>
            <a:off x="852146" y="1415405"/>
            <a:ext cx="9581999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④ </a:t>
            </a:r>
            <a:r>
              <a:rPr lang="ko-KR" altLang="en-US" sz="21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피터드러커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1095A1-AAFF-4ED6-B72D-BBFD10B40EE2}"/>
              </a:ext>
            </a:extLst>
          </p:cNvPr>
          <p:cNvSpPr txBox="1"/>
          <p:nvPr/>
        </p:nvSpPr>
        <p:spPr>
          <a:xfrm>
            <a:off x="1410237" y="1841363"/>
            <a:ext cx="9581999" cy="1374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기업가 정신의 실행에 중요한 개념           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“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기회인식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&amp; </a:t>
            </a:r>
            <a:r>
              <a:rPr lang="ko-KR" altLang="en-US" sz="21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기회포착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”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기업가는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</a:p>
        </p:txBody>
      </p: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9CA84462-3E28-4521-9B0C-6BCD9D128482}"/>
              </a:ext>
            </a:extLst>
          </p:cNvPr>
          <p:cNvSpPr/>
          <p:nvPr/>
        </p:nvSpPr>
        <p:spPr>
          <a:xfrm>
            <a:off x="5491649" y="2133696"/>
            <a:ext cx="470164" cy="277682"/>
          </a:xfrm>
          <a:prstGeom prst="rightArrow">
            <a:avLst>
              <a:gd name="adj1" fmla="val 28862"/>
              <a:gd name="adj2" fmla="val 688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469B74-792E-4575-8C80-9E889DFAE508}"/>
              </a:ext>
            </a:extLst>
          </p:cNvPr>
          <p:cNvSpPr txBox="1"/>
          <p:nvPr/>
        </p:nvSpPr>
        <p:spPr>
          <a:xfrm>
            <a:off x="2998016" y="2715192"/>
            <a:ext cx="6406439" cy="16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항상 변화를 추구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(always search for change)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그것에 반응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(response it)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기회로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표출하는 사람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(exploit as an opportunity)</a:t>
            </a:r>
            <a:endParaRPr lang="ko-KR" altLang="en-US" sz="2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9EF6C-6575-45EB-9F8D-3C82597A0852}"/>
              </a:ext>
            </a:extLst>
          </p:cNvPr>
          <p:cNvSpPr txBox="1"/>
          <p:nvPr/>
        </p:nvSpPr>
        <p:spPr>
          <a:xfrm>
            <a:off x="852145" y="4646897"/>
            <a:ext cx="9581999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⑤ 개인 차원의 기업가 정신의 진정한 의미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3B41F-0E08-44B2-827F-22C7B023AF69}"/>
              </a:ext>
            </a:extLst>
          </p:cNvPr>
          <p:cNvSpPr txBox="1"/>
          <p:nvPr/>
        </p:nvSpPr>
        <p:spPr>
          <a:xfrm>
            <a:off x="1410237" y="5177363"/>
            <a:ext cx="9581999" cy="65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창업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사업 실행을 넘어 기회 포착의 힘이고 이를 통해 가치 증진에 기여한다는 것</a:t>
            </a:r>
          </a:p>
        </p:txBody>
      </p:sp>
    </p:spTree>
    <p:extLst>
      <p:ext uri="{BB962C8B-B14F-4D97-AF65-F5344CB8AC3E}">
        <p14:creationId xmlns:p14="http://schemas.microsoft.com/office/powerpoint/2010/main" val="20739142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3E6AC6F-8CC3-492F-B3D4-E4F7507662F1}"/>
              </a:ext>
            </a:extLst>
          </p:cNvPr>
          <p:cNvSpPr txBox="1"/>
          <p:nvPr/>
        </p:nvSpPr>
        <p:spPr>
          <a:xfrm>
            <a:off x="920758" y="1538846"/>
            <a:ext cx="103504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시도</a:t>
            </a: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수행</a:t>
            </a: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모험으로 표현되는 기업가정신의 어원</a:t>
            </a:r>
          </a:p>
          <a:p>
            <a:pPr lvl="0">
              <a:spcBef>
                <a:spcPts val="600"/>
              </a:spcBef>
            </a:pPr>
            <a:endParaRPr lang="en-US" altLang="ko-KR" sz="22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0">
              <a:spcBef>
                <a:spcPts val="600"/>
              </a:spcBef>
            </a:pP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① 기업가의 본질은 모험심과 도전정신의 수행</a:t>
            </a: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20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리샤르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20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캉티용</a:t>
            </a: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 lvl="0">
              <a:spcBef>
                <a:spcPts val="600"/>
              </a:spcBef>
            </a:pPr>
            <a:endParaRPr lang="en-US" altLang="ko-KR" sz="22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0">
              <a:spcBef>
                <a:spcPts val="600"/>
              </a:spcBef>
            </a:pP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</a:t>
            </a: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 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기업가라는 뜻의 </a:t>
            </a: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Entrepreneur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는 </a:t>
            </a: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18C 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학자 </a:t>
            </a:r>
            <a:r>
              <a:rPr lang="ko-KR" altLang="en-US" sz="220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리샤르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20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캉티용</a:t>
            </a:r>
            <a:endParaRPr lang="en-US" altLang="ko-KR" sz="22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0">
              <a:spcBef>
                <a:spcPts val="600"/>
              </a:spcBef>
            </a:pP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  (Richard Cantillon, 1680~1734)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 </a:t>
            </a:r>
            <a:r>
              <a:rPr lang="ko-KR" altLang="en-US" sz="2200" dirty="0" err="1">
                <a:solidFill>
                  <a:schemeClr val="accent5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창업가를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모험적인 </a:t>
            </a:r>
            <a:endParaRPr lang="en-US" altLang="ko-KR" sz="2200" dirty="0">
              <a:solidFill>
                <a:schemeClr val="accent5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0">
              <a:spcBef>
                <a:spcPts val="600"/>
              </a:spcBef>
            </a:pP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  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경제활동과 연관시킨 것이 최초 언급</a:t>
            </a: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</a:p>
          <a:p>
            <a:pPr lvl="0">
              <a:spcBef>
                <a:spcPts val="600"/>
              </a:spcBef>
            </a:pPr>
            <a:endParaRPr lang="en-US" altLang="ko-KR" sz="22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0">
              <a:spcBef>
                <a:spcPts val="600"/>
              </a:spcBef>
            </a:pP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- 『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일반 상업의 본질에 대한 소고</a:t>
            </a: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』 - Entrepreneur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는 </a:t>
            </a:r>
            <a:endParaRPr lang="en-US" altLang="ko-KR" sz="22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0">
              <a:spcBef>
                <a:spcPts val="600"/>
              </a:spcBef>
            </a:pP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   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최종생산물 가격이</a:t>
            </a: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아직 불확실할 때 노동력과 원자재를 </a:t>
            </a:r>
            <a:endParaRPr lang="en-US" altLang="ko-KR" sz="220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0">
              <a:spcBef>
                <a:spcPts val="600"/>
              </a:spcBef>
            </a:pP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   </a:t>
            </a:r>
            <a:r>
              <a:rPr lang="ko-KR" altLang="en-US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도입하는 위험을 부담하는 사람</a:t>
            </a:r>
            <a:r>
              <a:rPr lang="en-US" altLang="ko-KR" sz="220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</a:p>
        </p:txBody>
      </p:sp>
      <p:pic>
        <p:nvPicPr>
          <p:cNvPr id="16" name="_x193658240" descr="EMB00001eb02b54">
            <a:extLst>
              <a:ext uri="{FF2B5EF4-FFF2-40B4-BE49-F238E27FC236}">
                <a16:creationId xmlns:a16="http://schemas.microsoft.com/office/drawing/2014/main" id="{3F4DDE75-8368-491B-BFE4-8F268FAC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926" y="2391426"/>
            <a:ext cx="2640316" cy="259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66152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457200" indent="-457200" algn="l">
          <a:spcBef>
            <a:spcPts val="600"/>
          </a:spcBef>
          <a:buFont typeface="+mj-ea"/>
          <a:buAutoNum type="circleNumDbPlain"/>
          <a:defRPr sz="2100" dirty="0" smtClean="0">
            <a:latin typeface="나눔스퀘어_ac Bold" panose="020B0600000101010101" pitchFamily="50" charset="-127"/>
            <a:ea typeface="나눔스퀘어_ac Bold" panose="020B060000010101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2047</Words>
  <Application>Microsoft Office PowerPoint</Application>
  <PresentationFormat>와이드스크린</PresentationFormat>
  <Paragraphs>366</Paragraphs>
  <Slides>30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2" baseType="lpstr">
      <vt:lpstr>PMingLiU-ExtB</vt:lpstr>
      <vt:lpstr>Arial</vt:lpstr>
      <vt:lpstr>굴림체</vt:lpstr>
      <vt:lpstr>나눔스퀘어_ac Bold</vt:lpstr>
      <vt:lpstr>서울한강체 M</vt:lpstr>
      <vt:lpstr>나눔스퀘어 ExtraBold</vt:lpstr>
      <vt:lpstr>돋움</vt:lpstr>
      <vt:lpstr>나눔스퀘어_ac ExtraBold</vt:lpstr>
      <vt:lpstr>나눔스퀘어라운드 ExtraBold</vt:lpstr>
      <vt:lpstr>맑은 고딕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배경 및 이론</vt:lpstr>
      <vt:lpstr>PowerPoint 프레젠테이션</vt:lpstr>
      <vt:lpstr>PowerPoint 프레젠테이션</vt:lpstr>
      <vt:lpstr>○ 창업과정의 첫 원동력은 기회이다.     Not 돈, 전략, 네트워크(인맥), 경영 팀, 사업계획서</vt:lpstr>
      <vt:lpstr>PowerPoint 프레젠테이션</vt:lpstr>
      <vt:lpstr>PowerPoint 프레젠테이션</vt:lpstr>
      <vt:lpstr>기회의 창(Window of Opportunity)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서 혜령</dc:creator>
  <cp:lastModifiedBy>Han Wan Sok</cp:lastModifiedBy>
  <cp:revision>56</cp:revision>
  <dcterms:created xsi:type="dcterms:W3CDTF">2021-07-16T05:17:41Z</dcterms:created>
  <dcterms:modified xsi:type="dcterms:W3CDTF">2021-12-22T12:45:30Z</dcterms:modified>
</cp:coreProperties>
</file>