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7"/>
  </p:notesMasterIdLst>
  <p:sldIdLst>
    <p:sldId id="296" r:id="rId2"/>
    <p:sldId id="284" r:id="rId3"/>
    <p:sldId id="281" r:id="rId4"/>
    <p:sldId id="282" r:id="rId5"/>
    <p:sldId id="316" r:id="rId6"/>
    <p:sldId id="285" r:id="rId7"/>
    <p:sldId id="317" r:id="rId8"/>
    <p:sldId id="318" r:id="rId9"/>
    <p:sldId id="286" r:id="rId10"/>
    <p:sldId id="290" r:id="rId11"/>
    <p:sldId id="293" r:id="rId12"/>
    <p:sldId id="324" r:id="rId13"/>
    <p:sldId id="321" r:id="rId14"/>
    <p:sldId id="292" r:id="rId15"/>
    <p:sldId id="322" r:id="rId16"/>
    <p:sldId id="337" r:id="rId17"/>
    <p:sldId id="297" r:id="rId18"/>
    <p:sldId id="329" r:id="rId19"/>
    <p:sldId id="339" r:id="rId20"/>
    <p:sldId id="300" r:id="rId21"/>
    <p:sldId id="276" r:id="rId22"/>
    <p:sldId id="301" r:id="rId23"/>
    <p:sldId id="305" r:id="rId24"/>
    <p:sldId id="333" r:id="rId25"/>
    <p:sldId id="310" r:id="rId26"/>
    <p:sldId id="278" r:id="rId27"/>
    <p:sldId id="263" r:id="rId28"/>
    <p:sldId id="268" r:id="rId29"/>
    <p:sldId id="272" r:id="rId30"/>
    <p:sldId id="341" r:id="rId31"/>
    <p:sldId id="342" r:id="rId32"/>
    <p:sldId id="273" r:id="rId33"/>
    <p:sldId id="343" r:id="rId34"/>
    <p:sldId id="274" r:id="rId35"/>
    <p:sldId id="275" r:id="rId36"/>
    <p:sldId id="344" r:id="rId37"/>
    <p:sldId id="277" r:id="rId38"/>
    <p:sldId id="279" r:id="rId39"/>
    <p:sldId id="345" r:id="rId40"/>
    <p:sldId id="347" r:id="rId41"/>
    <p:sldId id="348" r:id="rId42"/>
    <p:sldId id="349" r:id="rId43"/>
    <p:sldId id="350" r:id="rId44"/>
    <p:sldId id="351" r:id="rId45"/>
    <p:sldId id="287" r:id="rId46"/>
    <p:sldId id="289" r:id="rId47"/>
    <p:sldId id="352" r:id="rId48"/>
    <p:sldId id="291" r:id="rId49"/>
    <p:sldId id="295" r:id="rId50"/>
    <p:sldId id="353" r:id="rId51"/>
    <p:sldId id="354" r:id="rId52"/>
    <p:sldId id="298" r:id="rId53"/>
    <p:sldId id="355" r:id="rId54"/>
    <p:sldId id="356" r:id="rId55"/>
    <p:sldId id="303" r:id="rId56"/>
    <p:sldId id="304" r:id="rId57"/>
    <p:sldId id="357" r:id="rId58"/>
    <p:sldId id="358" r:id="rId59"/>
    <p:sldId id="306" r:id="rId60"/>
    <p:sldId id="309" r:id="rId61"/>
    <p:sldId id="359" r:id="rId62"/>
    <p:sldId id="311" r:id="rId63"/>
    <p:sldId id="313" r:id="rId64"/>
    <p:sldId id="360" r:id="rId65"/>
    <p:sldId id="319" r:id="rId66"/>
    <p:sldId id="320" r:id="rId67"/>
    <p:sldId id="361" r:id="rId68"/>
    <p:sldId id="362" r:id="rId69"/>
    <p:sldId id="328" r:id="rId70"/>
    <p:sldId id="363" r:id="rId71"/>
    <p:sldId id="330" r:id="rId72"/>
    <p:sldId id="331" r:id="rId73"/>
    <p:sldId id="332" r:id="rId74"/>
    <p:sldId id="364" r:id="rId75"/>
    <p:sldId id="283" r:id="rId76"/>
  </p:sldIdLst>
  <p:sldSz cx="12192000" cy="6858000"/>
  <p:notesSz cx="6858000" cy="9144000"/>
  <p:embeddedFontLst>
    <p:embeddedFont>
      <p:font typeface="HY강M" panose="020B0600000101010101" charset="-127"/>
      <p:regular r:id="rId78"/>
    </p:embeddedFont>
    <p:embeddedFont>
      <p:font typeface="함초롬바탕" panose="02030604000101010101" pitchFamily="18" charset="-127"/>
      <p:regular r:id="rId79"/>
      <p:bold r:id="rId80"/>
    </p:embeddedFont>
    <p:embeddedFont>
      <p:font typeface="Bauhaus 93" panose="04030905020B02020C02" pitchFamily="82" charset="0"/>
      <p:regular r:id="rId81"/>
    </p:embeddedFont>
    <p:embeddedFont>
      <p:font typeface="HY견고딕" panose="02030600000101010101" pitchFamily="18" charset="-127"/>
      <p:regular r:id="rId82"/>
    </p:embeddedFont>
    <p:embeddedFont>
      <p:font typeface="HY헤드라인M" panose="02030600000101010101" pitchFamily="18" charset="-127"/>
      <p:regular r:id="rId83"/>
    </p:embeddedFont>
    <p:embeddedFont>
      <p:font typeface="PMingLiU-ExtB" panose="02020500000000000000" pitchFamily="18" charset="-120"/>
      <p:regular r:id="rId84"/>
    </p:embeddedFont>
    <p:embeddedFont>
      <p:font typeface="나눔스퀘어 ExtraBold" panose="020B0600000101010101" pitchFamily="50" charset="-127"/>
      <p:bold r:id="rId85"/>
    </p:embeddedFont>
    <p:embeddedFont>
      <p:font typeface="나눔스퀘어_ac Bold" panose="020B0600000101010101" pitchFamily="50" charset="-127"/>
      <p:bold r:id="rId86"/>
    </p:embeddedFont>
    <p:embeddedFont>
      <p:font typeface="나눔스퀘어_ac ExtraBold" panose="020B0600000101010101" pitchFamily="50" charset="-127"/>
      <p:bold r:id="rId87"/>
    </p:embeddedFont>
    <p:embeddedFont>
      <p:font typeface="맑은 고딕" panose="020B0503020000020004" pitchFamily="50" charset="-127"/>
      <p:regular r:id="rId88"/>
      <p:bold r:id="rId8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서 혜령" initials="서혜" lastIdx="2" clrIdx="0">
    <p:extLst>
      <p:ext uri="{19B8F6BF-5375-455C-9EA6-DF929625EA0E}">
        <p15:presenceInfo xmlns:p15="http://schemas.microsoft.com/office/powerpoint/2012/main" userId="91baa7e4c208ce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DE5F3"/>
    <a:srgbClr val="113245"/>
    <a:srgbClr val="1D5675"/>
    <a:srgbClr val="C8D4E6"/>
    <a:srgbClr val="AFC1DB"/>
    <a:srgbClr val="E0E7F1"/>
    <a:srgbClr val="F5F9FD"/>
    <a:srgbClr val="EAF2FA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E5D5-764B-49D7-B9FA-D87FF51796BC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8140-3D86-48F8-B008-9D351F3689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06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45A4FC0-8E72-44EF-BCED-6BA3787EA97C}"/>
              </a:ext>
            </a:extLst>
          </p:cNvPr>
          <p:cNvSpPr/>
          <p:nvPr userDrawn="1"/>
        </p:nvSpPr>
        <p:spPr>
          <a:xfrm>
            <a:off x="-1" y="484178"/>
            <a:ext cx="12192000" cy="6373822"/>
          </a:xfrm>
          <a:prstGeom prst="rect">
            <a:avLst/>
          </a:prstGeom>
          <a:solidFill>
            <a:srgbClr val="7F9BC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D81734-8A21-4343-AAD5-60626CA631DE}"/>
              </a:ext>
            </a:extLst>
          </p:cNvPr>
          <p:cNvSpPr/>
          <p:nvPr userDrawn="1"/>
        </p:nvSpPr>
        <p:spPr>
          <a:xfrm rot="5400000">
            <a:off x="5024839" y="-5024836"/>
            <a:ext cx="2142327" cy="12192002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FE626E-6F8D-4CA7-955B-B752E193EB95}"/>
              </a:ext>
            </a:extLst>
          </p:cNvPr>
          <p:cNvSpPr/>
          <p:nvPr userDrawn="1"/>
        </p:nvSpPr>
        <p:spPr>
          <a:xfrm rot="5400000">
            <a:off x="5024837" y="-309163"/>
            <a:ext cx="2142330" cy="12192002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80A335-8213-4986-B2AF-3ADEFC26776C}"/>
              </a:ext>
            </a:extLst>
          </p:cNvPr>
          <p:cNvSpPr/>
          <p:nvPr userDrawn="1"/>
        </p:nvSpPr>
        <p:spPr>
          <a:xfrm>
            <a:off x="-5" y="2357836"/>
            <a:ext cx="12192000" cy="2142327"/>
          </a:xfrm>
          <a:prstGeom prst="rect">
            <a:avLst/>
          </a:prstGeom>
          <a:solidFill>
            <a:srgbClr val="1D5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7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4E13E73-EBD8-40FF-95F9-A7B47881CFA0}"/>
              </a:ext>
            </a:extLst>
          </p:cNvPr>
          <p:cNvSpPr/>
          <p:nvPr userDrawn="1"/>
        </p:nvSpPr>
        <p:spPr>
          <a:xfrm>
            <a:off x="0" y="-4439"/>
            <a:ext cx="12192000" cy="918839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3CE112C-1A2A-4512-8C8B-2D6FF2A91319}"/>
              </a:ext>
            </a:extLst>
          </p:cNvPr>
          <p:cNvSpPr/>
          <p:nvPr userDrawn="1"/>
        </p:nvSpPr>
        <p:spPr>
          <a:xfrm>
            <a:off x="0" y="6621713"/>
            <a:ext cx="121920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876B1C2-60C4-47DD-B9BA-5D561FEB870B}"/>
              </a:ext>
            </a:extLst>
          </p:cNvPr>
          <p:cNvSpPr/>
          <p:nvPr userDrawn="1"/>
        </p:nvSpPr>
        <p:spPr>
          <a:xfrm rot="5400000">
            <a:off x="-2851049" y="3765449"/>
            <a:ext cx="59436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737E010-BF4D-4D64-858F-511722FE4E6F}"/>
              </a:ext>
            </a:extLst>
          </p:cNvPr>
          <p:cNvSpPr/>
          <p:nvPr userDrawn="1"/>
        </p:nvSpPr>
        <p:spPr>
          <a:xfrm rot="5400000">
            <a:off x="9099449" y="3765449"/>
            <a:ext cx="59436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9F4EB48-A4D1-42B9-A950-5EB46DA16569}"/>
              </a:ext>
            </a:extLst>
          </p:cNvPr>
          <p:cNvSpPr/>
          <p:nvPr userDrawn="1"/>
        </p:nvSpPr>
        <p:spPr>
          <a:xfrm>
            <a:off x="0" y="909185"/>
            <a:ext cx="12192000" cy="241502"/>
          </a:xfrm>
          <a:prstGeom prst="rect">
            <a:avLst/>
          </a:prstGeom>
          <a:solidFill>
            <a:srgbClr val="CA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44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53416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BB486C3-0390-47F9-B676-24EECBFB2272}"/>
              </a:ext>
            </a:extLst>
          </p:cNvPr>
          <p:cNvSpPr/>
          <p:nvPr userDrawn="1"/>
        </p:nvSpPr>
        <p:spPr>
          <a:xfrm>
            <a:off x="1245051" y="1"/>
            <a:ext cx="57821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62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45A4FC0-8E72-44EF-BCED-6BA3787EA97C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CD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FE626E-6F8D-4CA7-955B-B752E193EB95}"/>
              </a:ext>
            </a:extLst>
          </p:cNvPr>
          <p:cNvSpPr/>
          <p:nvPr userDrawn="1"/>
        </p:nvSpPr>
        <p:spPr>
          <a:xfrm rot="5400000">
            <a:off x="3578119" y="-3578127"/>
            <a:ext cx="5035748" cy="12192002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80A335-8213-4986-B2AF-3ADEFC26776C}"/>
              </a:ext>
            </a:extLst>
          </p:cNvPr>
          <p:cNvSpPr/>
          <p:nvPr userDrawn="1"/>
        </p:nvSpPr>
        <p:spPr>
          <a:xfrm>
            <a:off x="-5" y="0"/>
            <a:ext cx="3343280" cy="6858000"/>
          </a:xfrm>
          <a:prstGeom prst="rect">
            <a:avLst/>
          </a:prstGeom>
          <a:solidFill>
            <a:srgbClr val="1D5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8AF23D-ED77-4E2F-A939-51CC7370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F66EAF-DD71-474E-BC9E-46FF61BB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136290-D73A-466A-99F4-5C3B9165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34EE8A-2D95-4D13-AB12-4808E3E5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792BA4-565E-410E-BF2C-6D6F00B7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20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284FA-02FD-4CF9-99C1-7B55FDD8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979797-6F1B-4BF6-AC45-5DF2C9B3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60218-8F49-48EF-BC77-7B06C0C2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E0A9E1-0475-4EAA-82B0-DBE2C1B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271ABC-8751-44FE-BC09-27E8D42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81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7BB12-A8CA-4682-99BC-AA6E775B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20F510-D7A4-41E3-BAF1-5607D307B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E24140-32B4-4F03-9037-6EB3B0A9A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E91DD8-86AF-4270-A65A-77253D84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F1A2CF-7F98-4CEC-B4C6-1F930987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6BC4E3-A07E-4E03-BFAE-E30DD4B9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8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015D69-A17A-4161-A37F-AA713CC0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CBF364-DE6C-4170-AB4F-436B0697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F05723-5435-4A48-8D2D-C95594C04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07B34C-4256-48EB-8FFF-6B3C3AF6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0A4CB09-5C4D-40FF-9519-185EA30C4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86D2A0-08E1-4B6C-8091-589A56EC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8DD849-D9FF-4BBE-B61D-4A0B062A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7485557-714C-4FA1-9D34-0A74D52F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13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534337-A96B-4D76-A78B-00D32A6E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8F3A40-5F34-42FF-AC0E-D92AFE7F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FB69E5-F7FD-4489-AA25-0973F3EC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4E64D1-713E-4BFF-B94C-9EE150E4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8E93908-08E6-4675-BE40-DCC590E3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E566BB-CF80-460E-8BBE-8D55484B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2B505D-351D-4B70-8E8E-0FE5BC09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35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2E6DE-74E2-4D51-86F9-8243A898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99252-F196-4A09-BD98-E16CDC14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1E70B1-D2C7-403D-834C-85DB4E0C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314FFE-603E-40B4-B86C-7985FF4F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AE4169-A0AF-4AD1-8718-AE9EFCEA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141E7D-CAB8-4CF3-9745-D3673B13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52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3212" y="0"/>
            <a:ext cx="8578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3EC7A-9B7C-4D51-8D68-D6AA52CD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19BC24-D55F-4259-A76F-C5B3AC693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156F82-539C-4085-AB22-94496590C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98BC24-C521-44E3-B8C7-48B7BDCA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5D49BC-234D-4C8D-9297-648CB38E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D861E-202C-479D-9349-96AC9D27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75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1E844C-28AC-4750-A1F5-EFEE21F8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69A0A61-AFD6-4136-B634-C7CBD0205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D34745-9542-465A-9810-28E06EEE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B69BCA-262F-40A5-8184-4D952257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33CEF-0164-41EA-A82D-A87F14D8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26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B12469-B13E-4CDB-BBFC-90881D58E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CCFB0D-C622-4675-B795-A75CE6CAF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C48889-0AB9-4C8F-BC30-FF8C231D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108166-2959-4BBA-84FD-DA98DE89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A530FE-1DF6-4FF6-961D-E395900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0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4333303" y="3192911"/>
            <a:ext cx="7858699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972">
            <a:off x="2586534" y="2828732"/>
            <a:ext cx="552340" cy="4534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33303" y="2088446"/>
            <a:ext cx="7632919" cy="961389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ko-KR" altLang="en-US" dirty="0"/>
              <a:t> 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3212" y="0"/>
            <a:ext cx="8578788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2558099-64C6-4E7C-AADB-20A003D23996}"/>
              </a:ext>
            </a:extLst>
          </p:cNvPr>
          <p:cNvSpPr/>
          <p:nvPr userDrawn="1"/>
        </p:nvSpPr>
        <p:spPr>
          <a:xfrm>
            <a:off x="4025900" y="1219200"/>
            <a:ext cx="8166100" cy="4419600"/>
          </a:xfrm>
          <a:prstGeom prst="rect">
            <a:avLst/>
          </a:prstGeom>
          <a:solidFill>
            <a:srgbClr val="18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0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3929396-49B8-4BD1-94DA-6C57265C2F23}"/>
              </a:ext>
            </a:extLst>
          </p:cNvPr>
          <p:cNvSpPr/>
          <p:nvPr userDrawn="1"/>
        </p:nvSpPr>
        <p:spPr>
          <a:xfrm>
            <a:off x="0" y="0"/>
            <a:ext cx="12192000" cy="489171"/>
          </a:xfrm>
          <a:prstGeom prst="rect">
            <a:avLst/>
          </a:prstGeom>
          <a:solidFill>
            <a:srgbClr val="18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7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D500563-5CAD-4B81-BBAD-B2FEFC88723B}"/>
              </a:ext>
            </a:extLst>
          </p:cNvPr>
          <p:cNvSpPr/>
          <p:nvPr userDrawn="1"/>
        </p:nvSpPr>
        <p:spPr>
          <a:xfrm>
            <a:off x="0" y="-3"/>
            <a:ext cx="676656" cy="6857999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4426A71-33C9-4E6F-AEE5-335923528784}"/>
              </a:ext>
            </a:extLst>
          </p:cNvPr>
          <p:cNvSpPr/>
          <p:nvPr userDrawn="1"/>
        </p:nvSpPr>
        <p:spPr>
          <a:xfrm>
            <a:off x="676656" y="1"/>
            <a:ext cx="329184" cy="6857999"/>
          </a:xfrm>
          <a:prstGeom prst="rect">
            <a:avLst/>
          </a:prstGeom>
          <a:solidFill>
            <a:srgbClr val="7E9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4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4A04C7-F5BB-4875-AFCD-E83BBF57A533}"/>
              </a:ext>
            </a:extLst>
          </p:cNvPr>
          <p:cNvSpPr/>
          <p:nvPr userDrawn="1"/>
        </p:nvSpPr>
        <p:spPr>
          <a:xfrm>
            <a:off x="0" y="918839"/>
            <a:ext cx="12192000" cy="213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E13E73-EBD8-40FF-95F9-A7B47881CFA0}"/>
              </a:ext>
            </a:extLst>
          </p:cNvPr>
          <p:cNvSpPr/>
          <p:nvPr userDrawn="1"/>
        </p:nvSpPr>
        <p:spPr>
          <a:xfrm>
            <a:off x="0" y="-4439"/>
            <a:ext cx="12192000" cy="923278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7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4A04C7-F5BB-4875-AFCD-E83BBF57A533}"/>
              </a:ext>
            </a:extLst>
          </p:cNvPr>
          <p:cNvSpPr/>
          <p:nvPr userDrawn="1"/>
        </p:nvSpPr>
        <p:spPr>
          <a:xfrm>
            <a:off x="0" y="816746"/>
            <a:ext cx="12192000" cy="6041254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40486C-C3FB-4FCF-B1B9-C815959D4E97}"/>
              </a:ext>
            </a:extLst>
          </p:cNvPr>
          <p:cNvSpPr/>
          <p:nvPr userDrawn="1"/>
        </p:nvSpPr>
        <p:spPr>
          <a:xfrm>
            <a:off x="0" y="1"/>
            <a:ext cx="12192000" cy="816745"/>
          </a:xfrm>
          <a:prstGeom prst="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7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F81F8FD-30DA-4CAE-BC6A-FCAB6F5B2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53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B1CA2B-38AF-4C6D-A23F-C4578FB4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7EDA5F-B69F-46DF-BD10-DA8437C94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ED45B7-B62D-48FE-A7CF-8DAC26047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0E59AB-C5D9-4775-BEC0-D9BCA58CA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CE9B82-B3EE-4214-989E-D62DCAED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7458-9412-4F0F-B54E-B8E3D36A42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70" r:id="rId10"/>
    <p:sldLayoutId id="2147483666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1" r:id="rId23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po.go.kr/home/portal/nHtml/Info/InfoLawMark02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s.g-enews.com/view.php?ud=2017120616544036899bdce8ae77_1&amp;md=20171206181152_I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es.go.kr/venturein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F7A30080-4F53-4C18-9321-B26FADCC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20943" b="16166"/>
          <a:stretch/>
        </p:blipFill>
        <p:spPr>
          <a:xfrm>
            <a:off x="-1270000" y="0"/>
            <a:ext cx="13462000" cy="685798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434F16-C198-4AD5-BC79-7AC64AE6E659}"/>
              </a:ext>
            </a:extLst>
          </p:cNvPr>
          <p:cNvSpPr/>
          <p:nvPr/>
        </p:nvSpPr>
        <p:spPr>
          <a:xfrm>
            <a:off x="-1270000" y="0"/>
            <a:ext cx="12192000" cy="6858001"/>
          </a:xfrm>
          <a:prstGeom prst="rect">
            <a:avLst/>
          </a:prstGeom>
          <a:solidFill>
            <a:schemeClr val="accent1">
              <a:lumMod val="5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데이터 3">
            <a:extLst>
              <a:ext uri="{FF2B5EF4-FFF2-40B4-BE49-F238E27FC236}">
                <a16:creationId xmlns:a16="http://schemas.microsoft.com/office/drawing/2014/main" id="{5BCAA15E-E128-4E5C-A44B-D5836FC4A646}"/>
              </a:ext>
            </a:extLst>
          </p:cNvPr>
          <p:cNvSpPr/>
          <p:nvPr/>
        </p:nvSpPr>
        <p:spPr>
          <a:xfrm>
            <a:off x="3441700" y="-7"/>
            <a:ext cx="8585198" cy="6857994"/>
          </a:xfrm>
          <a:prstGeom prst="flowChartInputOutpu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0F36F-A5A7-4EB8-9698-69C0084B5D5C}"/>
              </a:ext>
            </a:extLst>
          </p:cNvPr>
          <p:cNvSpPr txBox="1"/>
          <p:nvPr/>
        </p:nvSpPr>
        <p:spPr>
          <a:xfrm>
            <a:off x="3734233" y="1645669"/>
            <a:ext cx="634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4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「기술 창업 </a:t>
            </a:r>
            <a:r>
              <a:rPr lang="en-US" altLang="ko-KR" sz="5400" b="1" dirty="0">
                <a:solidFill>
                  <a:schemeClr val="bg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Ⅱ</a:t>
            </a:r>
            <a:r>
              <a:rPr lang="ko-KR" altLang="en-US" sz="54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」</a:t>
            </a:r>
          </a:p>
        </p:txBody>
      </p:sp>
      <p:sp>
        <p:nvSpPr>
          <p:cNvPr id="14" name="순서도: 데이터 13">
            <a:extLst>
              <a:ext uri="{FF2B5EF4-FFF2-40B4-BE49-F238E27FC236}">
                <a16:creationId xmlns:a16="http://schemas.microsoft.com/office/drawing/2014/main" id="{DF30F4E4-930B-4DBD-BCFD-7DC45D3BF6B2}"/>
              </a:ext>
            </a:extLst>
          </p:cNvPr>
          <p:cNvSpPr/>
          <p:nvPr/>
        </p:nvSpPr>
        <p:spPr>
          <a:xfrm>
            <a:off x="3835400" y="406400"/>
            <a:ext cx="7721600" cy="6464287"/>
          </a:xfrm>
          <a:prstGeom prst="flowChartInputOutpu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E7D72-C7C4-4CC9-95C6-79EFF0845CD6}"/>
              </a:ext>
            </a:extLst>
          </p:cNvPr>
          <p:cNvSpPr txBox="1"/>
          <p:nvPr/>
        </p:nvSpPr>
        <p:spPr>
          <a:xfrm>
            <a:off x="3588842" y="5411451"/>
            <a:ext cx="634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사단법인 한국창업지도사협회 회장  이재희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8A6D0-81A3-40C9-92EC-31E1EC0C6C01}"/>
              </a:ext>
            </a:extLst>
          </p:cNvPr>
          <p:cNvSpPr txBox="1"/>
          <p:nvPr/>
        </p:nvSpPr>
        <p:spPr>
          <a:xfrm>
            <a:off x="6396990" y="2891776"/>
            <a:ext cx="63474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2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 재산권 검색과 보호</a:t>
            </a:r>
            <a:endParaRPr lang="en-US" altLang="ko-KR" sz="2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792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창업관련법규</a:t>
            </a:r>
            <a:endParaRPr lang="en-US" altLang="ko-KR" sz="2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504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7456385" y="1476375"/>
            <a:ext cx="7301373" cy="24730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 결정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거절이유를 발견하지 못하면 등록 결정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 등록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등록결정 후 등록료 납부하면 특허 등록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특허권 발생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62847" y="109538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  절차</a:t>
            </a:r>
          </a:p>
        </p:txBody>
      </p:sp>
      <p:sp>
        <p:nvSpPr>
          <p:cNvPr id="25" name="내용 개체 틀 3">
            <a:extLst>
              <a:ext uri="{FF2B5EF4-FFF2-40B4-BE49-F238E27FC236}">
                <a16:creationId xmlns:a16="http://schemas.microsoft.com/office/drawing/2014/main" id="{013C3380-C1F3-4684-B11F-7AC740F74F75}"/>
              </a:ext>
            </a:extLst>
          </p:cNvPr>
          <p:cNvSpPr txBox="1">
            <a:spLocks/>
          </p:cNvSpPr>
          <p:nvPr/>
        </p:nvSpPr>
        <p:spPr>
          <a:xfrm>
            <a:off x="553935" y="1398588"/>
            <a:ext cx="8172450" cy="545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 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특허를 받고자 하는 자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출원인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 특허청에 서류를 제출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특허출원서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서지사항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)+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명세서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+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도면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+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요약서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발명에 대한 설명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우편 및 전자출원으로 제출 가능 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-&gt; 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출원된 명세서는 추후 공개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ko-KR" sz="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 심사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심사청구된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출원에 대해서만 심사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특허청 공무원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심사관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특허법에 기재된 요건을 갖추었는지 심사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거절이유를 발견하면 의견제출통지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의견제출통지에 대해서는 의견서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보정서 제출 가능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09528B1-B662-4F93-9C12-3FBF7142FA14}"/>
              </a:ext>
            </a:extLst>
          </p:cNvPr>
          <p:cNvCxnSpPr>
            <a:cxnSpLocks/>
          </p:cNvCxnSpPr>
          <p:nvPr/>
        </p:nvCxnSpPr>
        <p:spPr>
          <a:xfrm>
            <a:off x="7211910" y="1476375"/>
            <a:ext cx="0" cy="4905375"/>
          </a:xfrm>
          <a:prstGeom prst="line">
            <a:avLst/>
          </a:prstGeom>
          <a:ln w="57150">
            <a:solidFill>
              <a:srgbClr val="E9E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6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127443" y="1599565"/>
            <a:ext cx="9982517" cy="3307715"/>
          </a:xfrm>
        </p:spPr>
        <p:txBody>
          <a:bodyPr numCol="1"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심사청구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심사청구 된 출원만을 심사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심사청구하지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않으면 취하한 것으로 간주</a:t>
            </a:r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1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년이내</a:t>
            </a:r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우선 심사청구 가능</a:t>
            </a:r>
            <a:endParaRPr lang="en-US" altLang="ko-KR" sz="1600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spcBef>
                <a:spcPts val="1200"/>
              </a:spcBef>
              <a:buNone/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공개후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제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자가 업으로서 출원된 발명을 실시하는 경우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출원인이 실시를 준비하는 경우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	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긴급한 처리가 필요한 경우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32410" y="96837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 심사 절차</a:t>
            </a:r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6F1B7DED-8E84-48F6-B497-43B2BEECB3CA}"/>
              </a:ext>
            </a:extLst>
          </p:cNvPr>
          <p:cNvSpPr txBox="1">
            <a:spLocks/>
          </p:cNvSpPr>
          <p:nvPr/>
        </p:nvSpPr>
        <p:spPr>
          <a:xfrm>
            <a:off x="2327750" y="4213860"/>
            <a:ext cx="7536497" cy="212058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           1)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방위산업 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2)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녹색성장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3)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수출촉진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4)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국공립대학의 직무발명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5) </a:t>
            </a:r>
            <a:r>
              <a:rPr lang="ko-KR" altLang="en-US" sz="16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벤처기업의 발명</a:t>
            </a:r>
            <a:endParaRPr lang="en-US" altLang="ko-KR" sz="1600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           6)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해외출원의 기초가 되는 출원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7)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출원인이 실시 준비중인 출원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8)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전자상거래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	9)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공개 방지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221CE5-2BDB-4023-A855-44FECFACC181}"/>
              </a:ext>
            </a:extLst>
          </p:cNvPr>
          <p:cNvSpPr/>
          <p:nvPr/>
        </p:nvSpPr>
        <p:spPr>
          <a:xfrm>
            <a:off x="628033" y="1356863"/>
            <a:ext cx="10935929" cy="4977580"/>
          </a:xfrm>
          <a:prstGeom prst="rect">
            <a:avLst/>
          </a:prstGeom>
          <a:noFill/>
          <a:ln w="5715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E378FDD-2E5E-46F4-B471-D5627E9FB8A9}"/>
              </a:ext>
            </a:extLst>
          </p:cNvPr>
          <p:cNvCxnSpPr>
            <a:cxnSpLocks/>
          </p:cNvCxnSpPr>
          <p:nvPr/>
        </p:nvCxnSpPr>
        <p:spPr>
          <a:xfrm>
            <a:off x="5993492" y="4037488"/>
            <a:ext cx="0" cy="2050892"/>
          </a:xfrm>
          <a:prstGeom prst="line">
            <a:avLst/>
          </a:prstGeom>
          <a:ln w="57150">
            <a:solidFill>
              <a:srgbClr val="E9E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3C2C145-D3DE-4C48-8A11-720AA7F43BB2}"/>
              </a:ext>
            </a:extLst>
          </p:cNvPr>
          <p:cNvSpPr/>
          <p:nvPr/>
        </p:nvSpPr>
        <p:spPr>
          <a:xfrm>
            <a:off x="2005780" y="4037488"/>
            <a:ext cx="8406581" cy="2050892"/>
          </a:xfrm>
          <a:prstGeom prst="rect">
            <a:avLst/>
          </a:prstGeom>
          <a:noFill/>
          <a:ln w="5715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D72C23C-B100-4B9E-BE5D-1ACF1A60BF4A}"/>
              </a:ext>
            </a:extLst>
          </p:cNvPr>
          <p:cNvSpPr/>
          <p:nvPr/>
        </p:nvSpPr>
        <p:spPr>
          <a:xfrm>
            <a:off x="1288352" y="4037488"/>
            <a:ext cx="9410280" cy="2050892"/>
          </a:xfrm>
          <a:prstGeom prst="rect">
            <a:avLst/>
          </a:prstGeom>
          <a:solidFill>
            <a:schemeClr val="bg1"/>
          </a:solidFill>
          <a:ln w="5715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AD57-AA87-4EBB-A513-B4AAE1E16D5A}"/>
              </a:ext>
            </a:extLst>
          </p:cNvPr>
          <p:cNvSpPr txBox="1"/>
          <p:nvPr/>
        </p:nvSpPr>
        <p:spPr>
          <a:xfrm>
            <a:off x="1493365" y="4213860"/>
            <a:ext cx="778530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 공개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6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개월 이후에 출원 발명의 내용을 공개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신기술을 공개하여 기술 진보 및 개발을 촉진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중복연구 및 중복투자를 방지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조기공개도 가능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A741F0D-B129-4172-AA65-BBDAE22C461A}"/>
              </a:ext>
            </a:extLst>
          </p:cNvPr>
          <p:cNvSpPr/>
          <p:nvPr/>
        </p:nvSpPr>
        <p:spPr>
          <a:xfrm>
            <a:off x="340818" y="474518"/>
            <a:ext cx="3700239" cy="1192050"/>
          </a:xfrm>
          <a:prstGeom prst="round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745409" y="58953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 심사 절차 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0657" name="_x99005560" descr="EMB000047805a30"/>
          <p:cNvPicPr>
            <a:picLocks noChangeAspect="1" noChangeArrowheads="1"/>
          </p:cNvPicPr>
          <p:nvPr/>
        </p:nvPicPr>
        <p:blipFill>
          <a:blip r:embed="rId2" cstate="print"/>
          <a:srcRect t="42986"/>
          <a:stretch>
            <a:fillRect/>
          </a:stretch>
        </p:blipFill>
        <p:spPr bwMode="auto">
          <a:xfrm>
            <a:off x="4763729" y="148191"/>
            <a:ext cx="5815782" cy="656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50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1BCB3DA-6179-46ED-BE08-B56A9CC23CAD}"/>
              </a:ext>
            </a:extLst>
          </p:cNvPr>
          <p:cNvSpPr/>
          <p:nvPr/>
        </p:nvSpPr>
        <p:spPr>
          <a:xfrm>
            <a:off x="340819" y="474518"/>
            <a:ext cx="3264316" cy="1192050"/>
          </a:xfrm>
          <a:prstGeom prst="round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284812" y="58953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 절차 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3996089" y="354203"/>
            <a:ext cx="9891252" cy="64438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공지예외주장 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논문발표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박람회 참가 등에 의해서 공지된 경우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해당 공지는 선행기술에서 제외해 줌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공개일로부터 </a:t>
            </a:r>
            <a:r>
              <a:rPr lang="en-US" altLang="ko-KR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개월 이내 출원</a:t>
            </a:r>
            <a:r>
              <a:rPr lang="en-US" altLang="ko-KR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30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 내에 증명자료 제출</a:t>
            </a:r>
            <a:endParaRPr lang="en-US" altLang="ko-KR" sz="1600" u="sng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조약에 의한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우선권 주장 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이내에 다른 나라에 출원하는 경우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신규성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진보성 판단시점을 최초출원일로 소급 적용시켜줌</a:t>
            </a:r>
            <a:endParaRPr lang="en-US" altLang="ko-KR" sz="1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국내우선권주장출원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국내 출원을 보강한 개량 발명을 </a:t>
            </a:r>
            <a:r>
              <a:rPr lang="en-US" altLang="ko-KR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1600" u="sng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이내에 출원한 경우</a:t>
            </a:r>
            <a:r>
              <a:rPr lang="en-US" altLang="ko-KR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판단시점을 소급 적용</a:t>
            </a:r>
            <a:endParaRPr lang="en-US" altLang="ko-KR" sz="18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분할출원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최초출원 명세서 범위 내에서 별개의 출원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변경출원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심사 중에 특허 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&lt;-&gt;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실용신안 출원의 변경이 가능함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특허로 등록 받기에는 부족하나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실용신안으로 등록은 가능한 경우 유용</a:t>
            </a:r>
          </a:p>
        </p:txBody>
      </p:sp>
    </p:spTree>
    <p:extLst>
      <p:ext uri="{BB962C8B-B14F-4D97-AF65-F5344CB8AC3E}">
        <p14:creationId xmlns:p14="http://schemas.microsoft.com/office/powerpoint/2010/main" val="416992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637071" y="1345075"/>
            <a:ext cx="7886700" cy="524033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특허권의 효력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특허발명의 보호범위는 </a:t>
            </a:r>
            <a:r>
              <a:rPr lang="ko-KR" altLang="en-US" sz="18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청구범위에 적혀 있는 사항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의해서 정해진다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특허권자는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8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업으로서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특허발명을 실시할 권리를 독점한다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비즈니스의 한 부분으로 실시하는 것을 의미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비영리인 경우에도 해당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99717" y="103239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특허의 효력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19172"/>
              </p:ext>
            </p:extLst>
          </p:nvPr>
        </p:nvGraphicFramePr>
        <p:xfrm>
          <a:off x="1737182" y="3013491"/>
          <a:ext cx="8717636" cy="357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특허권의 효력이 제한되는 경우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9">
                <a:tc>
                  <a:txBody>
                    <a:bodyPr/>
                    <a:lstStyle/>
                    <a:p>
                      <a:pPr marL="180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연구 또는 시험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을 하기 위한 특허 발명의 실시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89">
                <a:tc>
                  <a:txBody>
                    <a:bodyPr/>
                    <a:lstStyle/>
                    <a:p>
                      <a:pPr marL="180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국내를 통과하는데 불과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 선박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항공기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차량 또는 이에 사용되는 기계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기구 장치 등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89">
                <a:tc>
                  <a:txBody>
                    <a:bodyPr/>
                    <a:lstStyle/>
                    <a:p>
                      <a:pPr marL="180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특허출원을 한 때부터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국내에 있는 물건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89">
                <a:tc>
                  <a:txBody>
                    <a:bodyPr/>
                    <a:lstStyle/>
                    <a:p>
                      <a:pPr marL="180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둘 이상의 의약을 혼합하여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의약을 제조하는 방법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-&gt;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의약 조제행위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89">
                <a:tc>
                  <a:txBody>
                    <a:bodyPr/>
                    <a:lstStyle/>
                    <a:p>
                      <a:pPr marL="180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선행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디자인권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상표권과 저촉되는 경우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-&gt;</a:t>
                      </a:r>
                      <a:r>
                        <a:rPr lang="en-US" altLang="ko-KR" sz="14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허락을 받아야 함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0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730044" y="1304250"/>
            <a:ext cx="11304938" cy="555375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특허권의 존속기간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8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</a:t>
            </a:r>
            <a:r>
              <a:rPr lang="ko-KR" altLang="en-US" sz="18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18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시험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허가로 인해 기간이 소요된 경우 </a:t>
            </a:r>
            <a:r>
              <a:rPr lang="ko-KR" altLang="en-US" sz="18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연장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가능</a:t>
            </a:r>
            <a:endParaRPr lang="en-US" altLang="ko-KR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(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등록일로부터 </a:t>
            </a:r>
            <a:r>
              <a:rPr lang="ko-KR" altLang="en-US" sz="1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허가일까지의</a:t>
            </a:r>
            <a:r>
              <a:rPr lang="ko-KR" altLang="en-US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기간 만큼</a:t>
            </a:r>
            <a:r>
              <a:rPr lang="en-US" altLang="ko-KR" sz="1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74799" y="16223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특허의 존속기간</a:t>
            </a:r>
          </a:p>
        </p:txBody>
      </p:sp>
      <p:pic>
        <p:nvPicPr>
          <p:cNvPr id="72706" name="Picture 2" descr="이 그림은 일정한 조건을 만족하는 의약품 및 농약 발명에 대하여는 5년의 범위 내에서 특허권의 존속기간을 연장할 수 있음을 알기 쉽게 나타낸 그림입니다."/>
          <p:cNvPicPr>
            <a:picLocks noChangeAspect="1" noChangeArrowheads="1"/>
          </p:cNvPicPr>
          <p:nvPr/>
        </p:nvPicPr>
        <p:blipFill rotWithShape="1">
          <a:blip r:embed="rId2" cstate="print"/>
          <a:srcRect l="5193"/>
          <a:stretch/>
        </p:blipFill>
        <p:spPr bwMode="auto">
          <a:xfrm>
            <a:off x="2907751" y="3210775"/>
            <a:ext cx="6376495" cy="3344730"/>
          </a:xfrm>
          <a:prstGeom prst="rect">
            <a:avLst/>
          </a:prstGeom>
          <a:noFill/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A754CC3-F6A7-4F06-BCB3-6AE3E600B118}"/>
              </a:ext>
            </a:extLst>
          </p:cNvPr>
          <p:cNvSpPr/>
          <p:nvPr/>
        </p:nvSpPr>
        <p:spPr>
          <a:xfrm>
            <a:off x="1887795" y="3030782"/>
            <a:ext cx="8554064" cy="3664986"/>
          </a:xfrm>
          <a:prstGeom prst="rect">
            <a:avLst/>
          </a:prstGeom>
          <a:noFill/>
          <a:ln w="5715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02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4661105" y="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상표 출원서의 예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520" y="1268761"/>
            <a:ext cx="4131192" cy="5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032" y="1196753"/>
            <a:ext cx="3660600" cy="53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14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7ECDF23-2D0E-46BF-A30F-5CCBA20BFDF6}"/>
              </a:ext>
            </a:extLst>
          </p:cNvPr>
          <p:cNvSpPr/>
          <p:nvPr/>
        </p:nvSpPr>
        <p:spPr>
          <a:xfrm>
            <a:off x="423265" y="474517"/>
            <a:ext cx="3391732" cy="1192050"/>
          </a:xfrm>
          <a:prstGeom prst="roundRect">
            <a:avLst/>
          </a:prstGeom>
          <a:solidFill>
            <a:srgbClr val="113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014021" y="589529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상표 출원 절차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98620096" descr="EMB000047805a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893" y="270860"/>
            <a:ext cx="5453564" cy="644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09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04553" y="5453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상표부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등록 요건 </a:t>
            </a:r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(1)</a:t>
            </a:r>
            <a:endParaRPr lang="ko-KR" altLang="en-US" sz="32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9810" y="5744007"/>
            <a:ext cx="9556864" cy="73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위에 해당하는 상표라도</a:t>
            </a:r>
            <a:b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상표를 사용하여 특정인의 상품에 관한 출처를 표시하는 것으로 식별할 수 있게 된 경우에는 등록 가능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71299"/>
              </p:ext>
            </p:extLst>
          </p:nvPr>
        </p:nvGraphicFramePr>
        <p:xfrm>
          <a:off x="1549810" y="1432306"/>
          <a:ext cx="9092379" cy="3993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6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  <a:hlinkClick r:id="rId2"/>
                        </a:rPr>
                        <a:t>요건</a:t>
                      </a:r>
                      <a:endParaRPr lang="ko-KR" altLang="en-US" dirty="0">
                        <a:solidFill>
                          <a:srgbClr val="001863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</a:txBody>
                  <a:tcPr anchor="ctr"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예</a:t>
                      </a:r>
                    </a:p>
                  </a:txBody>
                  <a:tcPr anchor="ctr">
                    <a:solidFill>
                      <a:srgbClr val="9C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상품의 보통명칭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스낵제품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-Corn Chip,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과자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호도과자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자동차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-Car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관용상표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과자류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깡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청주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정종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직물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-Tex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성질표시적 상표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산지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품질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원재료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효능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용도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..)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프리미엄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골드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맛좋은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무농약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..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현저한 지리적 명칭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그 약어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금강산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백두산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뉴욕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800" b="0" kern="12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800" b="0" kern="12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장충동 </a:t>
                      </a:r>
                      <a:r>
                        <a:rPr lang="ko-KR" altLang="en-US" sz="1800" b="0" kern="1200" baseline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왕족발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흔한 성 또는 명칭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이씨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김씨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사장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상사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조합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총장</a:t>
                      </a:r>
                      <a:r>
                        <a:rPr lang="ko-KR" altLang="en-US" sz="1800" b="0" kern="12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등</a:t>
                      </a:r>
                      <a:endParaRPr lang="ko-KR" altLang="en-US" sz="1800" b="0" kern="1200" dirty="0">
                        <a:solidFill>
                          <a:schemeClr val="dk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간단하고 흔한 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표장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123, ONE, TWO, ß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기타 식별력이 없는 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표장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I can do, www</a:t>
                      </a:r>
                    </a:p>
                  </a:txBody>
                  <a:tcPr anchor="ctr"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0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4821524" y="7469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상표부등록</a:t>
            </a:r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요건 </a:t>
            </a:r>
            <a:r>
              <a:rPr lang="en-US" altLang="ko-KR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(2)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70" y="1321764"/>
            <a:ext cx="4038600" cy="50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846899"/>
            <a:ext cx="4597718" cy="141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905500" y="3314388"/>
            <a:ext cx="5299648" cy="273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꽃게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”, “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짬뽕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등은 지정상품 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라면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과 관련하여 성질표시에 해당하여 식별력 없음</a:t>
            </a: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풀무원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”, “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자연은 맛있다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 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등은 식별력 있으므로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 가능</a:t>
            </a: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상표의 일부는 식별력이 없으나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 전체적으로는 식별력이 있으므로 등록 가능</a:t>
            </a:r>
          </a:p>
        </p:txBody>
      </p:sp>
    </p:spTree>
    <p:extLst>
      <p:ext uri="{BB962C8B-B14F-4D97-AF65-F5344CB8AC3E}">
        <p14:creationId xmlns:p14="http://schemas.microsoft.com/office/powerpoint/2010/main" val="37711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381585" y="1829364"/>
            <a:ext cx="9605809" cy="52498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창업기업의 입장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자금력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영업력 등이 기존 기업보다 부족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많은 시간과 자금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인력을 이용하여 </a:t>
            </a:r>
            <a:r>
              <a:rPr lang="ko-KR" altLang="en-US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개발한 제품의 보호는 필수적</a:t>
            </a:r>
            <a:endParaRPr lang="en-US" altLang="ko-KR" sz="2000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지식재산권을 이용하여 </a:t>
            </a:r>
            <a:r>
              <a:rPr lang="ko-KR" altLang="en-US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시간적</a:t>
            </a:r>
            <a:r>
              <a:rPr lang="en-US" altLang="ko-KR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비용적인 진입장벽을 형성하는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것이 생존을 위해 필수적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국가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사회의 입장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일정기간 동안 배타적인 권리를 보장하여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안정적인 사업화 기회를 제공함</a:t>
            </a:r>
            <a:endParaRPr lang="en-US" altLang="ko-KR" sz="2000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발명 내용의 공개를 통해 </a:t>
            </a:r>
            <a:r>
              <a:rPr lang="ko-KR" altLang="en-US" sz="20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기술의 누적적 발전을 도모</a:t>
            </a:r>
            <a:endParaRPr lang="en-US" altLang="ko-KR" sz="2000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55472" y="7374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지식재산권의 필요성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3A2DC82-A6BF-478F-B5F5-B9DA0C41708C}"/>
              </a:ext>
            </a:extLst>
          </p:cNvPr>
          <p:cNvSpPr/>
          <p:nvPr/>
        </p:nvSpPr>
        <p:spPr>
          <a:xfrm>
            <a:off x="628034" y="1437968"/>
            <a:ext cx="10935929" cy="4977580"/>
          </a:xfrm>
          <a:prstGeom prst="rect">
            <a:avLst/>
          </a:prstGeom>
          <a:noFill/>
          <a:ln w="57150">
            <a:solidFill>
              <a:srgbClr val="E9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37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043314E-A33F-48F3-AB34-1944B3990847}"/>
              </a:ext>
            </a:extLst>
          </p:cNvPr>
          <p:cNvSpPr/>
          <p:nvPr/>
        </p:nvSpPr>
        <p:spPr>
          <a:xfrm>
            <a:off x="6572250" y="4467225"/>
            <a:ext cx="5114925" cy="1828800"/>
          </a:xfrm>
          <a:prstGeom prst="roundRect">
            <a:avLst/>
          </a:prstGeom>
          <a:solidFill>
            <a:srgbClr val="E9EBF5"/>
          </a:solidFill>
          <a:ln w="57150">
            <a:solidFill>
              <a:srgbClr val="CFD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588706" y="1431925"/>
            <a:ext cx="7886700" cy="53324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상표권의 효력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등록상표의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상표권자는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지정된 상품에 대해 그 상표를 독점적으로 사용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타인이 동일 또는 유사한 상표를 사용하는 경우 금지 청구 가능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상표의 유사판단</a:t>
            </a:r>
            <a:endParaRPr lang="en-US" altLang="ko-KR" sz="3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양 상표의 외관</a:t>
            </a:r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칭호</a:t>
            </a:r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관념을 비교하여 상품 출처의 오인 혼동 여지가 </a:t>
            </a:r>
            <a:r>
              <a:rPr lang="ko-KR" altLang="en-US" sz="17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있는지로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판단</a:t>
            </a:r>
            <a:endParaRPr lang="en-US" altLang="ko-KR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진정상품 병행 수입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1)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동일상표가 여러 나라에 등록됨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2)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해당 상표가 부착된 진정상품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진품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국내 상표권자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 사용권자의 의사에 반하여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국내에 수입하는 것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3)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정식채널을 통하지 않은 수입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02956" y="93663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상표의 효력</a:t>
            </a: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DF9F77CB-9A8A-4B93-BE8A-506C044DBDC5}"/>
              </a:ext>
            </a:extLst>
          </p:cNvPr>
          <p:cNvSpPr txBox="1">
            <a:spLocks/>
          </p:cNvSpPr>
          <p:nvPr/>
        </p:nvSpPr>
        <p:spPr>
          <a:xfrm>
            <a:off x="6743700" y="4514850"/>
            <a:ext cx="4943475" cy="1532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-&gt; 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진정상품</a:t>
            </a:r>
            <a:r>
              <a:rPr lang="en-US" altLang="ko-KR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진품</a:t>
            </a:r>
            <a:r>
              <a:rPr lang="en-US" altLang="ko-KR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이라면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수입품에 표시된 상표가 출처표시기능과 품질보증기능을 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   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충실히 수행하고 있어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상표권 침해로 볼 수는 없다</a:t>
            </a:r>
            <a:endParaRPr lang="en-US" altLang="ko-KR" sz="16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40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296025" y="2268538"/>
            <a:ext cx="8172450" cy="960437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디자인의 개념과 절차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64390B1-835F-4E52-9760-2273459D3060}"/>
              </a:ext>
            </a:extLst>
          </p:cNvPr>
          <p:cNvCxnSpPr/>
          <p:nvPr/>
        </p:nvCxnSpPr>
        <p:spPr>
          <a:xfrm>
            <a:off x="5715000" y="3228975"/>
            <a:ext cx="6477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0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90A5484-11F2-42F5-B405-D2A922C2CBE8}"/>
              </a:ext>
            </a:extLst>
          </p:cNvPr>
          <p:cNvSpPr/>
          <p:nvPr/>
        </p:nvSpPr>
        <p:spPr>
          <a:xfrm>
            <a:off x="2219325" y="1273176"/>
            <a:ext cx="7753349" cy="5373688"/>
          </a:xfrm>
          <a:prstGeom prst="roundRect">
            <a:avLst>
              <a:gd name="adj" fmla="val 10995"/>
            </a:avLst>
          </a:prstGeom>
          <a:solidFill>
            <a:srgbClr val="F5F9FD"/>
          </a:solidFill>
          <a:ln w="5715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3057525" y="1539876"/>
            <a:ext cx="7886700" cy="506888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 보호법의 목적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보호와 이용을 도모함으로써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창작을 장려하여 산업발전에 이바지함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정의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물품의 형상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모양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색채 또는 이들을 결합한 것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시각을 통하여 미감을 일으키게 하는 것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디자인보호법의 특징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디자인은 물품의 외관에 구현되어 모방이 쉽고 빠름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따라서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보호를 위해서는 빠른 권리화가 필요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일부 물품의 디자인에 대해서는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무심사주의를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도입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7651" y="11430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디자인보호법의 목적과 특징</a:t>
            </a:r>
          </a:p>
        </p:txBody>
      </p:sp>
    </p:spTree>
    <p:extLst>
      <p:ext uri="{BB962C8B-B14F-4D97-AF65-F5344CB8AC3E}">
        <p14:creationId xmlns:p14="http://schemas.microsoft.com/office/powerpoint/2010/main" val="326573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CD1A6B5-B346-4F93-A9E8-EFD0A5C7E824}"/>
              </a:ext>
            </a:extLst>
          </p:cNvPr>
          <p:cNvSpPr/>
          <p:nvPr/>
        </p:nvSpPr>
        <p:spPr>
          <a:xfrm>
            <a:off x="2219325" y="1273176"/>
            <a:ext cx="7753349" cy="5373688"/>
          </a:xfrm>
          <a:prstGeom prst="roundRect">
            <a:avLst>
              <a:gd name="adj" fmla="val 10995"/>
            </a:avLst>
          </a:prstGeom>
          <a:solidFill>
            <a:srgbClr val="F5F9FD"/>
          </a:solidFill>
          <a:ln w="5715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2743200" y="1652587"/>
            <a:ext cx="7886700" cy="4662487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공업상 이용 가능성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공업적 생산 방법에 의해 동일한 디자인 물품이 양산 가능한 것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기계에 의한 생산방법 뿐만 아니라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수공업적 생산 방법도 포함됨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물리적으로 완전 동일한 물품을 의미하는 것은 아님 동일하게 보이는 정도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신규성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 전 공지되었거나 공연 실시된 디자인은 등록 불가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창작성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주지의 형상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모양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색채 또는 이들의 결합에 기초한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용이 창작이 가능한 디자인은 등록 불가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7650" y="123825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디자인 등록 요건</a:t>
            </a:r>
          </a:p>
        </p:txBody>
      </p:sp>
    </p:spTree>
    <p:extLst>
      <p:ext uri="{BB962C8B-B14F-4D97-AF65-F5344CB8AC3E}">
        <p14:creationId xmlns:p14="http://schemas.microsoft.com/office/powerpoint/2010/main" val="414164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2266949" y="1555750"/>
            <a:ext cx="8924925" cy="4662488"/>
          </a:xfrm>
        </p:spPr>
        <p:txBody>
          <a:bodyPr>
            <a:normAutofit/>
          </a:bodyPr>
          <a:lstStyle/>
          <a:p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디자인권의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효력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디자인권자는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업으로서 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등록디자인</a:t>
            </a:r>
            <a:r>
              <a:rPr lang="en-US" altLang="ko-KR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+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유사한 디자인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실시할 권리를 독점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 디자인만을 독점하면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해당 디자인을 실질적으로 보호할 수 없음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출원일로부터 </a:t>
            </a:r>
            <a:r>
              <a:rPr lang="en-US" altLang="ko-KR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년간 존속</a:t>
            </a:r>
            <a:endParaRPr lang="en-US" altLang="ko-KR" sz="16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유사판단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유사여부는 물품의 유사를 전제로 디자인의 대상이 되는 물품의 유통과정에서 </a:t>
            </a:r>
            <a:r>
              <a:rPr lang="ko-KR" altLang="en-US" sz="16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일반 수요자가 혼동할 가능성이 있는지 여부로 판단</a:t>
            </a:r>
            <a:endParaRPr lang="en-US" altLang="ko-KR" sz="16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16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판례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디자인의 유사성 여부는 이를 구성하는 각 요소를 부분적으로 볼 것이 아니라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전체 대 전체의 관계에 있어서 사람의 눈을 자극하고 주의를 환기시키는 결과로 판단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4019550" y="200025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디자인의 효력과 유사판단</a:t>
            </a:r>
          </a:p>
        </p:txBody>
      </p:sp>
    </p:spTree>
    <p:extLst>
      <p:ext uri="{BB962C8B-B14F-4D97-AF65-F5344CB8AC3E}">
        <p14:creationId xmlns:p14="http://schemas.microsoft.com/office/powerpoint/2010/main" val="347432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762124" y="1279524"/>
            <a:ext cx="9648825" cy="5284787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부정경쟁 방지법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국내에 널리 인식된 타인의 성명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상호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상표등과 유사한 것을 사용하여 오인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혼동시키는 행위는 부정 경쟁 방지법으로 제재 가능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1)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상표법상 등록 불필요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2)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국내에 널리 인식되었을 것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상표법상 주지 저명성 보다 높은 수준 요구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영업비밀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부정경쟁방지법상의 영업비밀로 인정되려면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1)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공공연히 알려져 있지 아니한 것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2)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기술상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경영상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경제적 가치가 있어야 함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3)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비밀유지를 위하여 합리적인 노력을 기울여야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 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해당 정보가 비밀이라고 인식될 수 있는 표시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 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정보에 접근할 수 있는 대상자나 접근 방법을 제한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    -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비밀준수의무를 부과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4705350" y="10636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부정 경쟁 방지법</a:t>
            </a:r>
          </a:p>
        </p:txBody>
      </p:sp>
    </p:spTree>
    <p:extLst>
      <p:ext uri="{BB962C8B-B14F-4D97-AF65-F5344CB8AC3E}">
        <p14:creationId xmlns:p14="http://schemas.microsoft.com/office/powerpoint/2010/main" val="94365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5781675" y="2192338"/>
            <a:ext cx="8172450" cy="960437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지식재산권의 검색과 분석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969DB76-65CD-45AB-9B1A-BF724BBA8B12}"/>
              </a:ext>
            </a:extLst>
          </p:cNvPr>
          <p:cNvCxnSpPr>
            <a:cxnSpLocks/>
          </p:cNvCxnSpPr>
          <p:nvPr/>
        </p:nvCxnSpPr>
        <p:spPr>
          <a:xfrm>
            <a:off x="5191125" y="3228975"/>
            <a:ext cx="7000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0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DC16916-E185-455E-846D-AED30B479B93}"/>
              </a:ext>
            </a:extLst>
          </p:cNvPr>
          <p:cNvSpPr/>
          <p:nvPr/>
        </p:nvSpPr>
        <p:spPr>
          <a:xfrm>
            <a:off x="1600200" y="1250950"/>
            <a:ext cx="8991600" cy="5373688"/>
          </a:xfrm>
          <a:prstGeom prst="roundRect">
            <a:avLst>
              <a:gd name="adj" fmla="val 10995"/>
            </a:avLst>
          </a:prstGeom>
          <a:solidFill>
            <a:srgbClr val="F5F9FD"/>
          </a:solidFill>
          <a:ln w="57150">
            <a:solidFill>
              <a:srgbClr val="BD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2152650" y="1454150"/>
            <a:ext cx="8686800" cy="5170488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특허의 공개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기술발전을 촉진하기 위하여 출원된 특허에 기재된 발명을 공개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기술발전의 결과를 신속히 전파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새로운 기술의 개발을 가속화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 출원 후 </a:t>
            </a:r>
            <a:r>
              <a:rPr lang="en-US" altLang="ko-KR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</a:t>
            </a:r>
            <a:r>
              <a:rPr lang="en-US" altLang="ko-KR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6</a:t>
            </a:r>
            <a:r>
              <a:rPr lang="ko-KR" altLang="en-US" sz="16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개월 이후에는 공개</a:t>
            </a:r>
            <a:endParaRPr lang="en-US" altLang="ko-KR" sz="16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16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상표의 공개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출원된 상표에 대해서 거절 이유를 발견할 수 없는 경우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공중의 심사에 회부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공개 방법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KIPRIS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웹사이트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en-US" altLang="ko-KR" sz="1600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http://www.kipris.or.kr/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통해 특허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상표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디자인 출원을 공개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</a:t>
            </a:r>
            <a:r>
              <a:rPr lang="en-US" altLang="ko-KR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Naver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에서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특허검색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이라고 검색하면 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KIPRIS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 최상단에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..</a:t>
            </a: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7175" y="47624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지식재산권의 공개</a:t>
            </a:r>
          </a:p>
        </p:txBody>
      </p:sp>
    </p:spTree>
    <p:extLst>
      <p:ext uri="{BB962C8B-B14F-4D97-AF65-F5344CB8AC3E}">
        <p14:creationId xmlns:p14="http://schemas.microsoft.com/office/powerpoint/2010/main" val="141255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14325" y="51584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간단한 검색</a:t>
            </a:r>
          </a:p>
        </p:txBody>
      </p:sp>
      <p:sp>
        <p:nvSpPr>
          <p:cNvPr id="10" name="내용 개체 틀 3"/>
          <p:cNvSpPr>
            <a:spLocks noGrp="1"/>
          </p:cNvSpPr>
          <p:nvPr>
            <p:ph idx="4294967295"/>
          </p:nvPr>
        </p:nvSpPr>
        <p:spPr>
          <a:xfrm>
            <a:off x="2286000" y="5390366"/>
            <a:ext cx="7886700" cy="141605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키워드 검색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KIPRIS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메인페이지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중앙의 </a:t>
            </a:r>
            <a:r>
              <a:rPr lang="ko-KR" altLang="en-US" sz="1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검색창에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관심키워드를 입력</a:t>
            </a: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Search’</a:t>
            </a:r>
            <a:r>
              <a:rPr lang="ko-KR" altLang="en-US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버튼에 딸린 검색범위 제한 메뉴를 선택하여 검색 분야 제한 가능</a:t>
            </a:r>
          </a:p>
          <a:p>
            <a:pPr>
              <a:buNone/>
            </a:pPr>
            <a:endParaRPr lang="en-US" altLang="ko-KR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98620096" descr="EMB000047805a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30" y="1456128"/>
            <a:ext cx="4983718" cy="3491719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98620096" descr="EMB000047805a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728991"/>
            <a:ext cx="4959126" cy="344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80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95549" y="43934"/>
            <a:ext cx="8172450" cy="962025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특허 스마트 검색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98620096" descr="EMB000047805a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96" y="884415"/>
            <a:ext cx="6953155" cy="5089169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105196" y="5973584"/>
            <a:ext cx="7826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IPC, CPC, 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번호 검색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기간 검색</a:t>
            </a:r>
            <a:r>
              <a:rPr lang="en-US" altLang="ko-KR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인명 정보 등</a:t>
            </a: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이용자가 원하는 발명을 손쉽게 검색할 수 있는 다양한 옵션을 제공</a:t>
            </a:r>
          </a:p>
        </p:txBody>
      </p:sp>
    </p:spTree>
    <p:extLst>
      <p:ext uri="{BB962C8B-B14F-4D97-AF65-F5344CB8AC3E}">
        <p14:creationId xmlns:p14="http://schemas.microsoft.com/office/powerpoint/2010/main" val="18681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559209" y="1306052"/>
            <a:ext cx="8776520" cy="1149556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무체 재산권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지적창조물을 독점적으로 이용하는 권리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일종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인간의 </a:t>
            </a:r>
            <a:r>
              <a:rPr lang="ko-KR" altLang="en-US" sz="20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창조적 사고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대한 </a:t>
            </a:r>
            <a:r>
              <a:rPr lang="ko-KR" altLang="en-US" sz="20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결과물의 소유권</a:t>
            </a:r>
            <a:endParaRPr lang="en-US" altLang="ko-KR" sz="2000" b="1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55472" y="69411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지식재산권의 정의 및 종류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93300"/>
              </p:ext>
            </p:extLst>
          </p:nvPr>
        </p:nvGraphicFramePr>
        <p:xfrm>
          <a:off x="1312918" y="2201381"/>
          <a:ext cx="9566164" cy="4402024"/>
        </p:xfrm>
        <a:graphic>
          <a:graphicData uri="http://schemas.openxmlformats.org/drawingml/2006/table">
            <a:tbl>
              <a:tblPr/>
              <a:tblGrid>
                <a:gridCol w="8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대분류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중분류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개요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자동차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1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산업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재산권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특허권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기술적 창작인 원천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핵심기술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대발명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엔진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전자장치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실용신안권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Life-Cycle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 짧고 실용적인 주변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개량기술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소발명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의자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안경집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디자인권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미적 감각을 느낄 수 있는 물품의 형상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모양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겉모양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상표권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타상품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서비스와 식별할 수 있는 기호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도형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소나타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삼성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55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저작권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협의 저작권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문학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예술분야의 창작물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메뉴얼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저작인접권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실연가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무용가등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음반제작자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방송사업자의 권리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CD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소프트웨어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컴퓨터 프로그램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네비게이션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55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신지식재산권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첨단 산업재산권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반도체 집적회로배치설계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생명공학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식물신품종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반도체 칩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정보재산권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영업비밀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멀티미디어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뉴미디어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DB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노하우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Trade Dress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아이폰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포장 상자</a:t>
                      </a:r>
                    </a:p>
                  </a:txBody>
                  <a:tcPr marL="72391" marR="72391" marT="36200" marB="362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5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826059" y="1469001"/>
            <a:ext cx="11450782" cy="54642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en-US" sz="2000" b="1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창업법규의 필요성</a:t>
            </a:r>
            <a:endParaRPr lang="en-US" altLang="ko-KR" sz="2000" b="1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    - 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창업에 관한 정부나 </a:t>
            </a:r>
            <a:r>
              <a:rPr lang="ko-KR" altLang="en-US" sz="1800" dirty="0" err="1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지자체의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지원을 받을 수 있는 기회 제공</a:t>
            </a:r>
            <a:endParaRPr lang="en-US" altLang="ko-KR" sz="1800" dirty="0">
              <a:solidFill>
                <a:srgbClr val="C00000"/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    - 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관심이 부족한 경우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 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다양한 지원을 받지 못함</a:t>
            </a: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    - 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기타 경제적인 불이익을 가져오는 경우가 발생할 경우 대비</a:t>
            </a: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법규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: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성문의 법령을 의미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특수한 성질을 가지는 법 규범</a:t>
            </a: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endParaRPr lang="ko-KR" altLang="en-US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법령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: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국회에서 제정한 법률과 그 하위규범인 대통령령 및 </a:t>
            </a:r>
            <a:r>
              <a:rPr lang="ko-KR" altLang="en-US" sz="1800" dirty="0" err="1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부총리령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및 </a:t>
            </a:r>
            <a:r>
              <a:rPr lang="ko-KR" altLang="en-US" sz="1800" dirty="0" err="1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부령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등의 </a:t>
            </a: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시행규칙을 합하여 부르는 말</a:t>
            </a:r>
            <a:endParaRPr lang="en-US" altLang="ko-KR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endParaRPr lang="ko-KR" altLang="en-US" sz="18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2000" b="1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창업관련 법규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: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 창업과 관련된 법률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명령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조례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규칙 등 </a:t>
            </a:r>
            <a:r>
              <a:rPr lang="en-US" altLang="ko-KR" sz="1800" dirty="0"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-&gt; 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회사의 설립과 창업의 </a:t>
            </a:r>
            <a:endParaRPr lang="en-US" altLang="ko-KR" sz="1800" dirty="0">
              <a:solidFill>
                <a:srgbClr val="C00000"/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                                절차를 규정 하고 있거나 창업을 지원하기 위한 내용을 담고 있는</a:t>
            </a:r>
            <a:endParaRPr lang="en-US" altLang="ko-KR" sz="1800" dirty="0">
              <a:solidFill>
                <a:srgbClr val="C00000"/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                                법률</a:t>
            </a:r>
            <a:r>
              <a:rPr lang="en-US" altLang="ko-KR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명령</a:t>
            </a:r>
            <a:r>
              <a:rPr lang="en-US" altLang="ko-KR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조례</a:t>
            </a:r>
            <a:r>
              <a:rPr lang="en-US" altLang="ko-KR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 </a:t>
            </a:r>
            <a:r>
              <a:rPr lang="ko-KR" altLang="en-US" sz="1800" dirty="0">
                <a:solidFill>
                  <a:srgbClr val="C00000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규칙 등을 포괄하여 창업관련 법규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ko-KR" sz="20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ko-KR" sz="2000" dirty="0"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1114" y="28438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 법규</a:t>
            </a:r>
          </a:p>
        </p:txBody>
      </p:sp>
    </p:spTree>
    <p:extLst>
      <p:ext uri="{BB962C8B-B14F-4D97-AF65-F5344CB8AC3E}">
        <p14:creationId xmlns:p14="http://schemas.microsoft.com/office/powerpoint/2010/main" val="1132131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31041" y="47849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창업자의 정의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029098" y="1468582"/>
            <a:ext cx="8142513" cy="224228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altLang="ko-KR" sz="1600" b="1" dirty="0">
                <a:solidFill>
                  <a:srgbClr val="000099"/>
                </a:solidFill>
              </a:rPr>
              <a:t>"</a:t>
            </a:r>
            <a:r>
              <a:rPr lang="ko-KR" altLang="en-US" sz="1600" b="1" dirty="0">
                <a:solidFill>
                  <a:srgbClr val="000099"/>
                </a:solidFill>
              </a:rPr>
              <a:t>창업자</a:t>
            </a:r>
            <a:r>
              <a:rPr lang="en-US" altLang="ko-KR" sz="1600" b="1" dirty="0">
                <a:solidFill>
                  <a:srgbClr val="000099"/>
                </a:solidFill>
              </a:rPr>
              <a:t>"</a:t>
            </a:r>
            <a:r>
              <a:rPr lang="ko-KR" altLang="en-US" sz="1600" b="1" dirty="0">
                <a:solidFill>
                  <a:srgbClr val="000099"/>
                </a:solidFill>
              </a:rPr>
              <a:t>란 </a:t>
            </a:r>
            <a:r>
              <a:rPr lang="ko-KR" altLang="ko-KR" sz="1600" b="1" dirty="0">
                <a:solidFill>
                  <a:srgbClr val="0000CC"/>
                </a:solidFill>
              </a:rPr>
              <a:t>중소기업을 창업하는 자와 </a:t>
            </a:r>
            <a:r>
              <a:rPr lang="ko-KR" altLang="en-US" sz="1600" b="1" dirty="0">
                <a:solidFill>
                  <a:srgbClr val="0000CC"/>
                </a:solidFill>
              </a:rPr>
              <a:t>중소기업을 창업하여 </a:t>
            </a:r>
            <a:br>
              <a:rPr lang="en-US" altLang="ko-KR" sz="1600" b="1" dirty="0">
                <a:solidFill>
                  <a:srgbClr val="0000CC"/>
                </a:solidFill>
              </a:rPr>
            </a:br>
            <a:r>
              <a:rPr lang="en-US" altLang="ko-KR" sz="1600" b="1" dirty="0">
                <a:solidFill>
                  <a:srgbClr val="0000CC"/>
                </a:solidFill>
              </a:rPr>
              <a:t>                      </a:t>
            </a:r>
            <a:r>
              <a:rPr lang="ko-KR" altLang="en-US" sz="1600" b="1" dirty="0">
                <a:solidFill>
                  <a:srgbClr val="0000CC"/>
                </a:solidFill>
              </a:rPr>
              <a:t>사업을 개시한 날부터 </a:t>
            </a:r>
            <a:r>
              <a:rPr lang="en-US" altLang="ko-KR" sz="1600" b="1" dirty="0">
                <a:solidFill>
                  <a:srgbClr val="0000CC"/>
                </a:solidFill>
              </a:rPr>
              <a:t>7</a:t>
            </a:r>
            <a:r>
              <a:rPr lang="ko-KR" altLang="en-US" sz="1600" b="1" dirty="0">
                <a:solidFill>
                  <a:srgbClr val="0000CC"/>
                </a:solidFill>
              </a:rPr>
              <a:t>년이 지나지 아니한 자</a:t>
            </a:r>
            <a:r>
              <a:rPr lang="en-US" altLang="ko-KR" sz="1600" b="1" dirty="0">
                <a:solidFill>
                  <a:srgbClr val="0000CC"/>
                </a:solidFill>
              </a:rPr>
              <a:t>(</a:t>
            </a:r>
            <a:r>
              <a:rPr lang="ko-KR" altLang="en-US" sz="1600" b="1" dirty="0">
                <a:solidFill>
                  <a:srgbClr val="0000CC"/>
                </a:solidFill>
              </a:rPr>
              <a:t>법 제</a:t>
            </a:r>
            <a:r>
              <a:rPr lang="en-US" altLang="ko-KR" sz="1600" b="1" dirty="0">
                <a:solidFill>
                  <a:srgbClr val="0000CC"/>
                </a:solidFill>
              </a:rPr>
              <a:t>2</a:t>
            </a:r>
            <a:r>
              <a:rPr lang="ko-KR" altLang="en-US" sz="1600" b="1" dirty="0">
                <a:solidFill>
                  <a:srgbClr val="0000CC"/>
                </a:solidFill>
              </a:rPr>
              <a:t>조</a:t>
            </a:r>
            <a:r>
              <a:rPr lang="en-US" altLang="ko-KR" sz="1600" b="1" dirty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ko-KR" altLang="en-US" sz="1600" b="1" dirty="0">
                <a:solidFill>
                  <a:schemeClr val="tx1"/>
                </a:solidFill>
              </a:rPr>
              <a:t>사업 개시일</a:t>
            </a: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b="1" dirty="0" err="1">
                <a:solidFill>
                  <a:schemeClr val="tx1"/>
                </a:solidFill>
              </a:rPr>
              <a:t>중소기업창업지원법</a:t>
            </a:r>
            <a:r>
              <a:rPr lang="ko-KR" altLang="en-US" sz="1600" b="1" dirty="0">
                <a:solidFill>
                  <a:schemeClr val="tx1"/>
                </a:solidFill>
              </a:rPr>
              <a:t> 시행령 제</a:t>
            </a:r>
            <a:r>
              <a:rPr lang="en-US" altLang="ko-KR" sz="1600" b="1" dirty="0">
                <a:solidFill>
                  <a:schemeClr val="tx1"/>
                </a:solidFill>
              </a:rPr>
              <a:t>3</a:t>
            </a:r>
            <a:r>
              <a:rPr lang="ko-KR" altLang="en-US" sz="1600" b="1" dirty="0">
                <a:solidFill>
                  <a:schemeClr val="tx1"/>
                </a:solidFill>
              </a:rPr>
              <a:t>조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    ① </a:t>
            </a:r>
            <a:r>
              <a:rPr lang="ko-KR" altLang="en-US" sz="1600" b="1" dirty="0">
                <a:solidFill>
                  <a:schemeClr val="tx1"/>
                </a:solidFill>
              </a:rPr>
              <a:t>창업자가 법인이면 법인설립등기일 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    ② </a:t>
            </a:r>
            <a:r>
              <a:rPr lang="ko-KR" altLang="en-US" sz="1600" b="1" dirty="0">
                <a:solidFill>
                  <a:schemeClr val="tx1"/>
                </a:solidFill>
              </a:rPr>
              <a:t>창업자가 개인이면 사업자등록일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8" name="화살표: 아래쪽 7"/>
          <p:cNvSpPr/>
          <p:nvPr/>
        </p:nvSpPr>
        <p:spPr>
          <a:xfrm>
            <a:off x="5730671" y="3967632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/>
          <p:cNvSpPr/>
          <p:nvPr/>
        </p:nvSpPr>
        <p:spPr>
          <a:xfrm>
            <a:off x="2029098" y="4455903"/>
            <a:ext cx="8142513" cy="18926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ko-KR" sz="1600" b="1" dirty="0">
              <a:solidFill>
                <a:prstClr val="black"/>
              </a:solidFill>
              <a:latin typeface="Bauhaus 93" panose="04030905020B02020C02" pitchFamily="82" charset="0"/>
            </a:endParaRPr>
          </a:p>
          <a:p>
            <a:pPr lvl="0"/>
            <a:endParaRPr lang="en-US" altLang="ko-KR" sz="1600" b="1" dirty="0">
              <a:solidFill>
                <a:prstClr val="black"/>
              </a:solidFill>
              <a:latin typeface="Bauhaus 93" panose="04030905020B02020C02" pitchFamily="82" charset="0"/>
            </a:endParaRPr>
          </a:p>
          <a:p>
            <a:pPr lvl="0"/>
            <a:r>
              <a:rPr lang="en-US" altLang="ko-KR" sz="1600" b="1" dirty="0">
                <a:solidFill>
                  <a:prstClr val="black"/>
                </a:solidFill>
                <a:latin typeface="Bauhaus 93" panose="04030905020B02020C02" pitchFamily="82" charset="0"/>
              </a:rPr>
              <a:t>&lt;</a:t>
            </a:r>
            <a:r>
              <a:rPr lang="ko-KR" altLang="en-US" sz="1600" b="1" dirty="0">
                <a:solidFill>
                  <a:prstClr val="black"/>
                </a:solidFill>
                <a:latin typeface="Bauhaus 93" panose="04030905020B02020C02" pitchFamily="82" charset="0"/>
              </a:rPr>
              <a:t>창업관련법규</a:t>
            </a:r>
            <a:r>
              <a:rPr lang="en-US" altLang="ko-KR" sz="1600" b="1" dirty="0">
                <a:solidFill>
                  <a:prstClr val="black"/>
                </a:solidFill>
                <a:latin typeface="Bauhaus 93" panose="04030905020B02020C02" pitchFamily="82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Bauhaus 93" panose="04030905020B02020C02" pitchFamily="82" charset="0"/>
              </a:rPr>
              <a:t>V </a:t>
            </a:r>
            <a:r>
              <a:rPr lang="ko-KR" altLang="en-US" sz="1600" dirty="0">
                <a:solidFill>
                  <a:schemeClr val="tx1"/>
                </a:solidFill>
              </a:rPr>
              <a:t>창업과 관련된 법률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명령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조례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규칙 등을 말함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ko-KR" sz="1600" b="1" dirty="0">
                <a:solidFill>
                  <a:schemeClr val="tx1"/>
                </a:solidFill>
                <a:latin typeface="Bauhaus 93" panose="04030905020B02020C02" pitchFamily="82" charset="0"/>
              </a:rPr>
              <a:t>V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창업관련 법규란 </a:t>
            </a:r>
            <a:r>
              <a:rPr lang="ko-KR" altLang="en-US" sz="1600" b="1" dirty="0">
                <a:solidFill>
                  <a:schemeClr val="tx1"/>
                </a:solidFill>
              </a:rPr>
              <a:t>회사의 설립과 창업의 절차를 규정</a:t>
            </a:r>
            <a:r>
              <a:rPr lang="ko-KR" altLang="en-US" sz="1600" dirty="0">
                <a:solidFill>
                  <a:schemeClr val="tx1"/>
                </a:solidFill>
              </a:rPr>
              <a:t>하고 있거나 </a:t>
            </a:r>
            <a:br>
              <a:rPr lang="en-US" altLang="ko-KR" sz="1600" dirty="0">
                <a:solidFill>
                  <a:schemeClr val="tx1"/>
                </a:solidFill>
              </a:rPr>
            </a:br>
            <a:r>
              <a:rPr lang="en-US" altLang="ko-KR" sz="1600" dirty="0">
                <a:solidFill>
                  <a:schemeClr val="tx1"/>
                </a:solidFill>
              </a:rPr>
              <a:t>   </a:t>
            </a:r>
            <a:r>
              <a:rPr lang="ko-KR" altLang="en-US" sz="1600" b="1" dirty="0">
                <a:solidFill>
                  <a:schemeClr val="tx1"/>
                </a:solidFill>
              </a:rPr>
              <a:t>창업을 지원하기 위한 내용</a:t>
            </a:r>
            <a:r>
              <a:rPr lang="ko-KR" altLang="en-US" sz="1600" dirty="0">
                <a:solidFill>
                  <a:schemeClr val="tx1"/>
                </a:solidFill>
              </a:rPr>
              <a:t>을 담고 있는 법률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명령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조례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규칙 등을</a:t>
            </a:r>
            <a:br>
              <a:rPr lang="en-US" altLang="ko-KR" sz="1600" dirty="0">
                <a:solidFill>
                  <a:schemeClr val="tx1"/>
                </a:solidFill>
              </a:rPr>
            </a:br>
            <a:r>
              <a:rPr lang="en-US" altLang="ko-KR" sz="1600" dirty="0">
                <a:solidFill>
                  <a:schemeClr val="tx1"/>
                </a:solidFill>
              </a:rPr>
              <a:t>   </a:t>
            </a:r>
            <a:r>
              <a:rPr lang="ko-KR" altLang="en-US" sz="1600" dirty="0">
                <a:solidFill>
                  <a:schemeClr val="tx1"/>
                </a:solidFill>
              </a:rPr>
              <a:t>포괄하여 창업관련 법규라 할 수 있음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  <a:p>
            <a:pPr lvl="0"/>
            <a:endParaRPr lang="ko-KR" altLang="en-US" sz="1600" b="1" dirty="0">
              <a:solidFill>
                <a:prstClr val="black"/>
              </a:solidFill>
              <a:latin typeface="맑은 고딕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84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2264" y="85256"/>
            <a:ext cx="7155300" cy="96202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창업의 범위</a:t>
            </a:r>
          </a:p>
        </p:txBody>
      </p:sp>
      <p:sp>
        <p:nvSpPr>
          <p:cNvPr id="8" name="사각형: 둥근 모서리 7"/>
          <p:cNvSpPr/>
          <p:nvPr/>
        </p:nvSpPr>
        <p:spPr>
          <a:xfrm>
            <a:off x="2048397" y="1386309"/>
            <a:ext cx="8116899" cy="119652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solidFill>
                  <a:srgbClr val="0000CC"/>
                </a:solidFill>
                <a:latin typeface="+mj-ea"/>
                <a:ea typeface="+mj-ea"/>
              </a:rPr>
              <a:t>중소기업 창업 지원 법 </a:t>
            </a:r>
            <a:r>
              <a:rPr lang="en-US" altLang="ko-KR" sz="1600" b="1" dirty="0">
                <a:solidFill>
                  <a:srgbClr val="0000CC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rgbClr val="0000CC"/>
                </a:solidFill>
                <a:latin typeface="+mj-ea"/>
                <a:ea typeface="+mj-ea"/>
              </a:rPr>
              <a:t>시행령 제</a:t>
            </a:r>
            <a:r>
              <a:rPr lang="en-US" altLang="ko-KR" sz="1600" b="1" dirty="0">
                <a:solidFill>
                  <a:srgbClr val="0000CC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>
                <a:solidFill>
                  <a:srgbClr val="0000CC"/>
                </a:solidFill>
                <a:latin typeface="+mj-ea"/>
                <a:ea typeface="+mj-ea"/>
              </a:rPr>
              <a:t>조</a:t>
            </a:r>
            <a:r>
              <a:rPr lang="en-US" altLang="ko-KR" sz="1600" b="1" dirty="0">
                <a:solidFill>
                  <a:srgbClr val="0000CC"/>
                </a:solidFill>
                <a:latin typeface="+mj-ea"/>
                <a:ea typeface="+mj-ea"/>
              </a:rPr>
              <a:t>)</a:t>
            </a:r>
          </a:p>
          <a:p>
            <a:endParaRPr lang="en-US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600" b="1" dirty="0">
                <a:solidFill>
                  <a:srgbClr val="0000CC"/>
                </a:solidFill>
                <a:latin typeface="+mj-ea"/>
                <a:ea typeface="+mj-ea"/>
              </a:rPr>
              <a:t>창업의 범위에 해당하지 않는 경우를 제외 </a:t>
            </a:r>
            <a:endParaRPr lang="ko-KR" altLang="en-US" sz="1600" dirty="0">
              <a:solidFill>
                <a:srgbClr val="0000CC"/>
              </a:solidFill>
              <a:latin typeface="+mj-ea"/>
              <a:ea typeface="+mj-ea"/>
            </a:endParaRPr>
          </a:p>
          <a:p>
            <a:pPr algn="ctr" fontAlgn="base"/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44553" y="2921864"/>
            <a:ext cx="3902894" cy="3575684"/>
            <a:chOff x="2468721" y="1405097"/>
            <a:chExt cx="4866957" cy="4952682"/>
          </a:xfrm>
        </p:grpSpPr>
        <p:sp>
          <p:nvSpPr>
            <p:cNvPr id="10" name="타원 9"/>
            <p:cNvSpPr/>
            <p:nvPr/>
          </p:nvSpPr>
          <p:spPr bwMode="auto">
            <a:xfrm>
              <a:off x="2468721" y="1405097"/>
              <a:ext cx="4866957" cy="4952682"/>
            </a:xfrm>
            <a:prstGeom prst="ellipse">
              <a:avLst/>
            </a:prstGeom>
            <a:noFill/>
            <a:ln w="127000">
              <a:solidFill>
                <a:srgbClr val="73522B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 bwMode="auto">
            <a:xfrm>
              <a:off x="2927350" y="2055813"/>
              <a:ext cx="2373313" cy="2205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 bwMode="auto">
            <a:xfrm>
              <a:off x="3273425" y="2366963"/>
              <a:ext cx="1628775" cy="1514475"/>
            </a:xfrm>
            <a:prstGeom prst="ellipse">
              <a:avLst/>
            </a:prstGeom>
            <a:solidFill>
              <a:srgbClr val="C431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294064" y="2689225"/>
              <a:ext cx="1557338" cy="80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b="1" dirty="0">
                  <a:solidFill>
                    <a:schemeClr val="bg1"/>
                  </a:solidFill>
                </a:rPr>
                <a:t>사업의 </a:t>
              </a:r>
              <a:br>
                <a:rPr lang="en-US" altLang="ko-KR" sz="1600" b="1" dirty="0">
                  <a:solidFill>
                    <a:schemeClr val="bg1"/>
                  </a:solidFill>
                </a:rPr>
              </a:br>
              <a:r>
                <a:rPr lang="ko-KR" altLang="en-US" sz="1600" b="1" dirty="0">
                  <a:solidFill>
                    <a:schemeClr val="bg1"/>
                  </a:solidFill>
                </a:rPr>
                <a:t>승계</a:t>
              </a:r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4697413" y="2211388"/>
              <a:ext cx="2373312" cy="2205037"/>
            </a:xfrm>
            <a:prstGeom prst="ellipse">
              <a:avLst/>
            </a:prstGeom>
            <a:solidFill>
              <a:srgbClr val="FEFD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 bwMode="auto">
            <a:xfrm>
              <a:off x="5043488" y="2522538"/>
              <a:ext cx="1628775" cy="15144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943476" y="2925763"/>
              <a:ext cx="2030413" cy="809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기업형태의</a:t>
              </a:r>
              <a:endPara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defRPr/>
              </a:pPr>
              <a:r>
                <a:rPr lang="ko-KR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변경</a:t>
              </a:r>
            </a:p>
          </p:txBody>
        </p:sp>
        <p:sp>
          <p:nvSpPr>
            <p:cNvPr id="17" name="타원 16"/>
            <p:cNvSpPr/>
            <p:nvPr/>
          </p:nvSpPr>
          <p:spPr bwMode="auto">
            <a:xfrm>
              <a:off x="3602038" y="3629025"/>
              <a:ext cx="2373312" cy="2205038"/>
            </a:xfrm>
            <a:prstGeom prst="ellipse">
              <a:avLst/>
            </a:prstGeom>
            <a:solidFill>
              <a:srgbClr val="3396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 bwMode="auto">
            <a:xfrm>
              <a:off x="3948113" y="3940175"/>
              <a:ext cx="1628775" cy="1514475"/>
            </a:xfrm>
            <a:prstGeom prst="ellipse">
              <a:avLst/>
            </a:prstGeom>
            <a:solidFill>
              <a:srgbClr val="F8FB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984625" y="4305300"/>
              <a:ext cx="1557338" cy="80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b="1" dirty="0">
                  <a:solidFill>
                    <a:schemeClr val="tx1"/>
                  </a:solidFill>
                </a:rPr>
                <a:t>폐업 후</a:t>
              </a:r>
              <a:endParaRPr lang="en-US" altLang="ko-KR" sz="1600" b="1" dirty="0">
                <a:solidFill>
                  <a:schemeClr val="tx1"/>
                </a:solidFill>
              </a:endParaRPr>
            </a:p>
            <a:p>
              <a:pPr algn="ctr" eaLnBrk="1" hangingPunct="1"/>
              <a:r>
                <a:rPr lang="ko-KR" altLang="en-US" sz="1600" b="1" dirty="0">
                  <a:solidFill>
                    <a:schemeClr val="tx1"/>
                  </a:solidFill>
                </a:rPr>
                <a:t>사업 재개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93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70293" y="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창업의 범위에 해당하지 않는 경우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570293" y="1392098"/>
            <a:ext cx="8142513" cy="386016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31957" y="819908"/>
            <a:ext cx="19255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(1)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사업의 승계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340894" y="2011388"/>
            <a:ext cx="88090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ko-KR" sz="1600" dirty="0"/>
              <a:t> </a:t>
            </a:r>
            <a:r>
              <a:rPr lang="ko-KR" altLang="en-US" sz="1600" b="1" dirty="0">
                <a:solidFill>
                  <a:schemeClr val="tx1"/>
                </a:solidFill>
              </a:rPr>
              <a:t>타인</a:t>
            </a:r>
            <a:r>
              <a:rPr lang="ko-KR" altLang="en-US" sz="1600" dirty="0">
                <a:solidFill>
                  <a:schemeClr val="tx1"/>
                </a:solidFill>
              </a:rPr>
              <a:t>으로부터 사업을 승계하여 </a:t>
            </a:r>
            <a:r>
              <a:rPr lang="ko-KR" altLang="en-US" sz="1600" b="1" dirty="0">
                <a:solidFill>
                  <a:srgbClr val="C00000"/>
                </a:solidFill>
              </a:rPr>
              <a:t>승계전의 사업과 같은 종류의 사업</a:t>
            </a:r>
            <a:r>
              <a:rPr lang="ko-KR" altLang="en-US" sz="1600" dirty="0">
                <a:solidFill>
                  <a:srgbClr val="C00000"/>
                </a:solidFill>
              </a:rPr>
              <a:t>을 </a:t>
            </a:r>
            <a:endParaRPr lang="en-US" altLang="ko-KR" sz="1600" dirty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ko-KR" sz="1600" dirty="0">
                <a:solidFill>
                  <a:srgbClr val="C00000"/>
                </a:solidFill>
              </a:rPr>
              <a:t>   </a:t>
            </a:r>
            <a:r>
              <a:rPr lang="ko-KR" altLang="en-US" sz="1600" dirty="0">
                <a:solidFill>
                  <a:srgbClr val="C00000"/>
                </a:solidFill>
              </a:rPr>
              <a:t>계속하는 경우</a:t>
            </a:r>
            <a:r>
              <a:rPr lang="ko-KR" altLang="en-US" sz="1600" dirty="0">
                <a:solidFill>
                  <a:schemeClr val="tx1"/>
                </a:solidFill>
              </a:rPr>
              <a:t>에는 중소기업을 창설하는 효과가 없으므로 </a:t>
            </a:r>
            <a:r>
              <a:rPr lang="ko-KR" altLang="en-US" sz="1600" dirty="0">
                <a:solidFill>
                  <a:srgbClr val="C00000"/>
                </a:solidFill>
              </a:rPr>
              <a:t>창업으로</a:t>
            </a:r>
            <a:endParaRPr lang="en-US" altLang="ko-KR" sz="1600" dirty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ko-KR" sz="1600" dirty="0">
                <a:solidFill>
                  <a:srgbClr val="C00000"/>
                </a:solidFill>
              </a:rPr>
              <a:t>   </a:t>
            </a:r>
            <a:r>
              <a:rPr lang="ko-KR" altLang="en-US" sz="1600" dirty="0">
                <a:solidFill>
                  <a:srgbClr val="C00000"/>
                </a:solidFill>
              </a:rPr>
              <a:t>보지 않는다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3081337" y="1542696"/>
            <a:ext cx="91725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 </a:t>
            </a:r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념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 bwMode="auto">
          <a:xfrm>
            <a:off x="3081337" y="3069474"/>
            <a:ext cx="9150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같은 종류의 사업의 범위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시행령 제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ko-KR" b="1" dirty="0">
                <a:solidFill>
                  <a:srgbClr val="FF0000"/>
                </a:solidFill>
              </a:rPr>
              <a:t>  </a:t>
            </a:r>
            <a:endParaRPr lang="ko-KR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340894" y="3650677"/>
            <a:ext cx="884872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ko-KR" altLang="en-US" sz="1600" b="1" dirty="0">
                <a:solidFill>
                  <a:srgbClr val="000099"/>
                </a:solidFill>
              </a:rPr>
              <a:t>통계법 제</a:t>
            </a:r>
            <a:r>
              <a:rPr lang="en-US" altLang="ko-KR" sz="1600" b="1" dirty="0">
                <a:solidFill>
                  <a:srgbClr val="000099"/>
                </a:solidFill>
              </a:rPr>
              <a:t>17</a:t>
            </a:r>
            <a:r>
              <a:rPr lang="ko-KR" altLang="en-US" sz="1600" b="1" dirty="0">
                <a:solidFill>
                  <a:srgbClr val="000099"/>
                </a:solidFill>
              </a:rPr>
              <a:t>조 제</a:t>
            </a:r>
            <a:r>
              <a:rPr lang="en-US" altLang="ko-KR" sz="1600" b="1" dirty="0">
                <a:solidFill>
                  <a:srgbClr val="000099"/>
                </a:solidFill>
              </a:rPr>
              <a:t>1</a:t>
            </a:r>
            <a:r>
              <a:rPr lang="ko-KR" altLang="en-US" sz="1600" b="1" dirty="0">
                <a:solidFill>
                  <a:srgbClr val="000099"/>
                </a:solidFill>
              </a:rPr>
              <a:t>항의 규정에 의하여 통계청장이 작성</a:t>
            </a:r>
            <a:r>
              <a:rPr lang="en-US" altLang="ko-KR" sz="1600" b="1" dirty="0">
                <a:solidFill>
                  <a:srgbClr val="000099"/>
                </a:solidFill>
              </a:rPr>
              <a:t>, </a:t>
            </a:r>
            <a:r>
              <a:rPr lang="ko-KR" altLang="en-US" sz="1600" b="1" dirty="0">
                <a:solidFill>
                  <a:srgbClr val="000099"/>
                </a:solidFill>
              </a:rPr>
              <a:t>고시하는 </a:t>
            </a:r>
            <a:endParaRPr lang="en-US" altLang="ko-KR" sz="1600" b="1" dirty="0">
              <a:solidFill>
                <a:srgbClr val="000099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ko-KR" altLang="en-US" sz="1600" b="1" dirty="0">
                <a:solidFill>
                  <a:srgbClr val="000099"/>
                </a:solidFill>
              </a:rPr>
              <a:t>  한국표준산업분류 상의 세 분류를 기준한다</a:t>
            </a:r>
            <a:r>
              <a:rPr lang="en-US" altLang="ko-KR" sz="1600" b="1" dirty="0">
                <a:solidFill>
                  <a:srgbClr val="000099"/>
                </a:solidFill>
              </a:rPr>
              <a:t>.</a:t>
            </a:r>
            <a:r>
              <a:rPr lang="ko-KR" altLang="en-US" sz="1600" b="1" dirty="0">
                <a:solidFill>
                  <a:srgbClr val="000099"/>
                </a:solidFill>
              </a:rPr>
              <a:t> </a:t>
            </a:r>
            <a:endParaRPr lang="en-US" altLang="ko-KR" sz="1600" b="1" dirty="0">
              <a:solidFill>
                <a:srgbClr val="000099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ko-KR" sz="1600" b="1" dirty="0">
                <a:solidFill>
                  <a:srgbClr val="000099"/>
                </a:solidFill>
              </a:rPr>
              <a:t>  </a:t>
            </a:r>
            <a:r>
              <a:rPr lang="en-US" altLang="ko-KR" sz="1600" b="1" dirty="0">
                <a:solidFill>
                  <a:schemeClr val="tx1"/>
                </a:solidFill>
              </a:rPr>
              <a:t>-</a:t>
            </a:r>
            <a:r>
              <a:rPr lang="ko-KR" altLang="en-US" sz="1600" dirty="0">
                <a:solidFill>
                  <a:schemeClr val="tx1"/>
                </a:solidFill>
              </a:rPr>
              <a:t> 기존 업종에 다른 업종을 추가하여 사업을 하는 경우에는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br>
              <a:rPr lang="en-US" altLang="ko-KR" sz="1600" dirty="0">
                <a:solidFill>
                  <a:schemeClr val="tx1"/>
                </a:solidFill>
              </a:rPr>
            </a:br>
            <a:r>
              <a:rPr lang="en-US" altLang="ko-KR" sz="1600" dirty="0">
                <a:solidFill>
                  <a:schemeClr val="tx1"/>
                </a:solidFill>
              </a:rPr>
              <a:t>    </a:t>
            </a:r>
            <a:r>
              <a:rPr lang="ko-KR" altLang="en-US" sz="1600" dirty="0">
                <a:solidFill>
                  <a:srgbClr val="000099"/>
                </a:solidFill>
              </a:rPr>
              <a:t>추가된 업종의 총 매출액이 총 매출액의 </a:t>
            </a:r>
            <a:r>
              <a:rPr lang="en-US" altLang="ko-KR" sz="1600" dirty="0">
                <a:solidFill>
                  <a:srgbClr val="000099"/>
                </a:solidFill>
              </a:rPr>
              <a:t>50/100 </a:t>
            </a:r>
            <a:r>
              <a:rPr lang="ko-KR" altLang="en-US" sz="1600" dirty="0">
                <a:solidFill>
                  <a:srgbClr val="000099"/>
                </a:solidFill>
              </a:rPr>
              <a:t>미만인 경우에만 </a:t>
            </a:r>
            <a:br>
              <a:rPr lang="en-US" altLang="ko-KR" sz="1600" dirty="0">
                <a:solidFill>
                  <a:srgbClr val="000099"/>
                </a:solidFill>
              </a:rPr>
            </a:br>
            <a:r>
              <a:rPr lang="en-US" altLang="ko-KR" sz="1600" dirty="0">
                <a:solidFill>
                  <a:srgbClr val="000099"/>
                </a:solidFill>
              </a:rPr>
              <a:t>    </a:t>
            </a:r>
            <a:r>
              <a:rPr lang="ko-KR" altLang="en-US" sz="1600" dirty="0">
                <a:solidFill>
                  <a:srgbClr val="000099"/>
                </a:solidFill>
              </a:rPr>
              <a:t>같은 종류의</a:t>
            </a:r>
            <a:r>
              <a:rPr lang="en-US" altLang="ko-KR" sz="1600" dirty="0">
                <a:solidFill>
                  <a:srgbClr val="000099"/>
                </a:solidFill>
              </a:rPr>
              <a:t> </a:t>
            </a:r>
            <a:r>
              <a:rPr lang="ko-KR" altLang="en-US" sz="1600" dirty="0">
                <a:solidFill>
                  <a:srgbClr val="000099"/>
                </a:solidFill>
              </a:rPr>
              <a:t>사업을 계속</a:t>
            </a:r>
            <a:r>
              <a:rPr lang="ko-KR" altLang="en-US" sz="1600" dirty="0">
                <a:solidFill>
                  <a:schemeClr val="tx1"/>
                </a:solidFill>
              </a:rPr>
              <a:t>하는 것으로 본다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eaLnBrk="1" hangingPunct="1">
              <a:spcBef>
                <a:spcPts val="600"/>
              </a:spcBef>
            </a:pPr>
            <a:r>
              <a:rPr lang="en-US" altLang="ko-KR" sz="1600" dirty="0">
                <a:solidFill>
                  <a:schemeClr val="tx1"/>
                </a:solidFill>
              </a:rPr>
              <a:t>   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화살표: 아래쪽 7"/>
          <p:cNvSpPr/>
          <p:nvPr/>
        </p:nvSpPr>
        <p:spPr>
          <a:xfrm>
            <a:off x="6242983" y="5335450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8"/>
          <p:cNvSpPr/>
          <p:nvPr/>
        </p:nvSpPr>
        <p:spPr>
          <a:xfrm>
            <a:off x="2570292" y="5820327"/>
            <a:ext cx="8142513" cy="66626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Bauhaus 93" panose="04030905020B02020C02" pitchFamily="82" charset="0"/>
              </a:rPr>
              <a:t>V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이때 추가된 업종의 매출액 또는 총 매출액은 추가된 날이 속하는 분기의 다음 </a:t>
            </a:r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   2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분기 동안의 매출액 또는 총 매출액을 말한다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7987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89817" y="407077"/>
            <a:ext cx="8172450" cy="962025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>
                <a:solidFill>
                  <a:srgbClr val="2F5597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창업의 범위에 해당하지 않는 경우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249796" y="1381550"/>
            <a:ext cx="8652492" cy="4838521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888800" y="2113479"/>
            <a:ext cx="88439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상속이나 증여에 의해 사업체를 취득하여 동종사업을 계속하는 경우</a:t>
            </a:r>
            <a:endParaRPr lang="en-US" altLang="ko-KR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폐업한 타인의 공장을 인수하여 동일한 사업을 계속하는 경우</a:t>
            </a:r>
            <a:endParaRPr lang="en-US" altLang="ko-KR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사업의 일부 또는 전부의 양도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·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양수에 의해 사업을 개시하는 경우</a:t>
            </a:r>
            <a:endParaRPr lang="en-US" altLang="ko-KR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기존공장을 임차하여 기존 법인의 사업과 동종의 사업을 영위하는 경우</a:t>
            </a:r>
            <a:endParaRPr lang="en-US" altLang="ko-KR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합병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분할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현물출자 등으로 사업을 승계하여 동종사업을 계속하는 경우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 bwMode="auto">
          <a:xfrm>
            <a:off x="2724495" y="1603277"/>
            <a:ext cx="91725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사업승계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상속및증여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의 예</a:t>
            </a:r>
          </a:p>
        </p:txBody>
      </p:sp>
      <p:sp>
        <p:nvSpPr>
          <p:cNvPr id="17" name="내용 개체 틀 2"/>
          <p:cNvSpPr txBox="1">
            <a:spLocks/>
          </p:cNvSpPr>
          <p:nvPr/>
        </p:nvSpPr>
        <p:spPr bwMode="auto">
          <a:xfrm>
            <a:off x="2724494" y="4043284"/>
            <a:ext cx="91503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사업분리요건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시행규칙 제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조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사업승계에 해당하지 않는 경우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88799" y="4594637"/>
            <a:ext cx="892810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rgbClr val="000099"/>
                </a:solidFill>
                <a:latin typeface="+mn-ea"/>
                <a:ea typeface="+mn-ea"/>
              </a:rPr>
              <a:t>사업의 일부를 분리하여 사업을 개시하는 자가 다음 요건을 갖춘 경우 </a:t>
            </a:r>
            <a:endParaRPr lang="en-US" altLang="ko-KR" sz="1600" b="1" dirty="0">
              <a:solidFill>
                <a:srgbClr val="000099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ko-KR" sz="1600" dirty="0">
                <a:solidFill>
                  <a:srgbClr val="000099"/>
                </a:solidFill>
                <a:latin typeface="+mn-ea"/>
                <a:ea typeface="+mn-ea"/>
              </a:rPr>
              <a:t>  </a:t>
            </a: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  <a:ea typeface="+mn-ea"/>
              </a:rPr>
              <a:t> 사업을 영위하던 자와 사업을 개시하는 자간에 사업분리에 관한 </a:t>
            </a:r>
            <a:b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  <a:ea typeface="+mn-ea"/>
              </a:rPr>
              <a:t>계약을</a:t>
            </a: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+mn-ea"/>
                <a:ea typeface="+mn-ea"/>
              </a:rPr>
              <a:t>체결할 것</a:t>
            </a: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   </a:t>
            </a:r>
          </a:p>
          <a:p>
            <a:pPr eaLnBrk="1" hangingPunct="1">
              <a:spcBef>
                <a:spcPts val="3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  -</a:t>
            </a:r>
            <a:r>
              <a:rPr lang="ko-KR" altLang="en-US" sz="1600" dirty="0">
                <a:solidFill>
                  <a:schemeClr val="tx1"/>
                </a:solidFill>
                <a:latin typeface="+mn-ea"/>
                <a:ea typeface="+mn-ea"/>
              </a:rPr>
              <a:t> 사업을 개시하는 자가 새로 설립되는 기업의 대표자로서 당해 기업의</a:t>
            </a:r>
            <a:endParaRPr lang="en-US" altLang="ko-KR" sz="16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  <a:ea typeface="+mn-ea"/>
              </a:rPr>
              <a:t>최대주주 또는 최대 출자자가 될 것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DDB490D-1E47-4553-BD33-B7F024580768}"/>
              </a:ext>
            </a:extLst>
          </p:cNvPr>
          <p:cNvSpPr/>
          <p:nvPr/>
        </p:nvSpPr>
        <p:spPr>
          <a:xfrm>
            <a:off x="3795896" y="541050"/>
            <a:ext cx="5560291" cy="646557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0456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09387" y="135053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2F5597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창업의 범위에 해당하지 않는 경우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509387" y="1675112"/>
            <a:ext cx="8142513" cy="22905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14122" y="1004322"/>
            <a:ext cx="23102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(2)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기업형태의 변경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화살표: 아래쪽 7"/>
          <p:cNvSpPr/>
          <p:nvPr/>
        </p:nvSpPr>
        <p:spPr>
          <a:xfrm>
            <a:off x="6182076" y="4176123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8"/>
          <p:cNvSpPr/>
          <p:nvPr/>
        </p:nvSpPr>
        <p:spPr>
          <a:xfrm>
            <a:off x="2509388" y="4692459"/>
            <a:ext cx="8142513" cy="16911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tx1"/>
              </a:solidFill>
              <a:latin typeface="Bauhaus 93" panose="04030905020B02020C02" pitchFamily="82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Bauhaus 93" panose="04030905020B02020C02" pitchFamily="82" charset="0"/>
              </a:rPr>
              <a:t>V</a:t>
            </a:r>
            <a:r>
              <a:rPr lang="en-US" altLang="ko-KR" sz="1600" dirty="0">
                <a:solidFill>
                  <a:schemeClr val="accent2"/>
                </a:solidFill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</a:rPr>
              <a:t>개인사업자가</a:t>
            </a:r>
            <a:r>
              <a:rPr lang="ko-KR" altLang="en-US" sz="1600" b="1" dirty="0">
                <a:solidFill>
                  <a:schemeClr val="accent2"/>
                </a:solidFill>
              </a:rPr>
              <a:t> </a:t>
            </a:r>
            <a:r>
              <a:rPr lang="ko-KR" altLang="en-US" sz="1600" b="1" dirty="0">
                <a:solidFill>
                  <a:srgbClr val="000099"/>
                </a:solidFill>
              </a:rPr>
              <a:t>법인으로 전환하거나 합명회사와 합자회사</a:t>
            </a:r>
            <a:r>
              <a:rPr lang="en-US" altLang="ko-KR" sz="1600" b="1" dirty="0">
                <a:solidFill>
                  <a:srgbClr val="000099"/>
                </a:solidFill>
              </a:rPr>
              <a:t>, </a:t>
            </a:r>
            <a:r>
              <a:rPr lang="ko-KR" altLang="en-US" sz="1600" b="1" dirty="0">
                <a:solidFill>
                  <a:srgbClr val="000099"/>
                </a:solidFill>
              </a:rPr>
              <a:t>유한회사와</a:t>
            </a:r>
            <a:endParaRPr lang="en-US" altLang="ko-KR" sz="16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0099"/>
                </a:solidFill>
              </a:rPr>
              <a:t>  주식회사 상호간에 법인형태를 변경하여 동종의 사업을 계속하는 경우</a:t>
            </a:r>
            <a:endParaRPr lang="en-US" altLang="ko-KR" sz="1600" b="1" dirty="0">
              <a:solidFill>
                <a:srgbClr val="000099"/>
              </a:solidFill>
            </a:endParaRPr>
          </a:p>
          <a:p>
            <a:endParaRPr lang="en-US" altLang="ko-KR" sz="1600" b="1" dirty="0">
              <a:solidFill>
                <a:srgbClr val="000099"/>
              </a:solidFill>
            </a:endParaRPr>
          </a:p>
          <a:p>
            <a:r>
              <a:rPr lang="en-US" altLang="ko-KR" sz="1600" b="1" dirty="0">
                <a:solidFill>
                  <a:schemeClr val="tx1"/>
                </a:solidFill>
                <a:latin typeface="Bauhaus 93" panose="04030905020B02020C02" pitchFamily="82" charset="0"/>
              </a:rPr>
              <a:t>V </a:t>
            </a:r>
            <a:r>
              <a:rPr lang="ko-KR" altLang="en-US" sz="1600" b="1" dirty="0">
                <a:solidFill>
                  <a:srgbClr val="000099"/>
                </a:solidFill>
              </a:rPr>
              <a:t>기업을 합병하여 동종의 사업을 영위하는 경우</a:t>
            </a:r>
            <a:endParaRPr lang="en-US" altLang="ko-KR" sz="16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99"/>
                </a:solidFill>
              </a:rPr>
              <a:t>  </a:t>
            </a:r>
            <a:r>
              <a:rPr lang="en-US" altLang="ko-KR" sz="1600" b="1" dirty="0">
                <a:solidFill>
                  <a:schemeClr val="tx1"/>
                </a:solidFill>
              </a:rPr>
              <a:t>-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A</a:t>
            </a:r>
            <a:r>
              <a:rPr lang="ko-KR" altLang="en-US" sz="1600" dirty="0">
                <a:solidFill>
                  <a:schemeClr val="tx1"/>
                </a:solidFill>
              </a:rPr>
              <a:t>기업과 </a:t>
            </a:r>
            <a:r>
              <a:rPr lang="en-US" altLang="ko-KR" sz="1600" dirty="0">
                <a:solidFill>
                  <a:schemeClr val="tx1"/>
                </a:solidFill>
              </a:rPr>
              <a:t>B</a:t>
            </a:r>
            <a:r>
              <a:rPr lang="ko-KR" altLang="en-US" sz="1600" dirty="0">
                <a:solidFill>
                  <a:schemeClr val="tx1"/>
                </a:solidFill>
              </a:rPr>
              <a:t>기업이 합병하여 </a:t>
            </a:r>
            <a:r>
              <a:rPr lang="en-US" altLang="ko-KR" sz="1600" dirty="0">
                <a:solidFill>
                  <a:schemeClr val="tx1"/>
                </a:solidFill>
              </a:rPr>
              <a:t>C</a:t>
            </a:r>
            <a:r>
              <a:rPr lang="ko-KR" altLang="en-US" sz="1600" dirty="0">
                <a:solidFill>
                  <a:schemeClr val="tx1"/>
                </a:solidFill>
              </a:rPr>
              <a:t>기업을 설립하는 경우</a:t>
            </a:r>
          </a:p>
          <a:p>
            <a:pPr>
              <a:spcBef>
                <a:spcPts val="600"/>
              </a:spcBef>
            </a:pP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38630" y="2020234"/>
            <a:ext cx="7484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1600" b="1" dirty="0">
                <a:latin typeface="+mn-ea"/>
              </a:rPr>
              <a:t>개인 사업자인 중소기업자가 법인으로 전환하거나 법인의 조직변경 등 </a:t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기업형태를 변경하여 변경전의 사업과 같은 종류의 사업을 계속하는 경우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형식상의 창업절차만 있고 실질적으로는 중소기업의 창설효과가 없으므로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창업으로 보지 않는다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.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50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31097" y="27060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2F5597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창업의 범위에 해당하지 않는 경우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461035" y="1264464"/>
            <a:ext cx="8142513" cy="169118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90278" y="789117"/>
            <a:ext cx="23871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(3)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폐업 후 사업재개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사각형: 둥근 모서리 8"/>
          <p:cNvSpPr/>
          <p:nvPr/>
        </p:nvSpPr>
        <p:spPr>
          <a:xfrm>
            <a:off x="2257834" y="3178472"/>
            <a:ext cx="8142513" cy="36795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500" b="1" dirty="0">
              <a:solidFill>
                <a:schemeClr val="tx1"/>
              </a:solidFill>
              <a:latin typeface="Bauhaus 93" panose="04030905020B02020C02" pitchFamily="82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V</a:t>
            </a:r>
            <a:r>
              <a:rPr lang="en-US" altLang="ko-KR" sz="150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사업의 일시적인 휴업이나 정지 후에 다시 사업을 재개하는 경우</a:t>
            </a:r>
            <a:endParaRPr lang="en-US" altLang="ko-KR" sz="1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V </a:t>
            </a:r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공장을 이전하기 위해 기존 장소의 사업을 폐업하고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b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새로운 장소에서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  <a:latin typeface="+mj-ea"/>
                <a:ea typeface="+mj-ea"/>
              </a:rPr>
              <a:t>사업을 개시하는 경우</a:t>
            </a:r>
            <a:endParaRPr lang="en-US" altLang="ko-KR" sz="1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V 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폐업 후 창업의 인정 </a:t>
            </a: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(2020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년 </a:t>
            </a: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월 이후</a:t>
            </a: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endParaRPr lang="en-US" altLang="ko-KR" sz="15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 - 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폐업 후 동종업종의 창업을 불 인정하였던 것을 </a:t>
            </a: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년 후 새로 설립한 기업에 대하여는 </a:t>
            </a:r>
            <a:endParaRPr lang="en-US" altLang="ko-KR" sz="15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창업기업으로 인정</a:t>
            </a:r>
            <a:endParaRPr lang="en-US" altLang="ko-KR" sz="15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- 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부도 또는 파산 </a:t>
            </a:r>
            <a:r>
              <a:rPr lang="en-US" altLang="ko-KR" sz="1500" b="1" dirty="0">
                <a:solidFill>
                  <a:srgbClr val="C00000"/>
                </a:solidFill>
                <a:latin typeface="+mj-ea"/>
                <a:ea typeface="+mj-ea"/>
              </a:rPr>
              <a:t>2</a:t>
            </a:r>
            <a:r>
              <a:rPr lang="ko-KR" altLang="en-US" sz="1500" b="1" dirty="0">
                <a:solidFill>
                  <a:srgbClr val="C00000"/>
                </a:solidFill>
                <a:latin typeface="+mj-ea"/>
                <a:ea typeface="+mj-ea"/>
              </a:rPr>
              <a:t>년 후에도 새로 설립한 기업을 창업기업으로 인정 </a:t>
            </a:r>
            <a:endParaRPr lang="en-US" altLang="ko-KR" sz="15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90278" y="1274013"/>
            <a:ext cx="7484024" cy="15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ko-KR" altLang="en-US" sz="1600" b="1" dirty="0"/>
              <a:t>폐업 후 사업을 개시하여 폐업전의 사업과 동종의 사업을 계속하는 경우</a:t>
            </a:r>
            <a:endParaRPr lang="en-US" altLang="ko-KR" sz="1600" b="1" dirty="0"/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ko-KR" altLang="en-US" sz="1600" b="1" dirty="0"/>
              <a:t>다만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폐업을 한 후에 사업을 재개하더라도 </a:t>
            </a:r>
            <a:r>
              <a:rPr lang="ko-KR" altLang="en-US" sz="1600" b="1" dirty="0">
                <a:solidFill>
                  <a:srgbClr val="C00000"/>
                </a:solidFill>
              </a:rPr>
              <a:t>폐업전의 사업과는 </a:t>
            </a:r>
            <a:br>
              <a:rPr lang="en-US" altLang="ko-KR" sz="1600" b="1" dirty="0">
                <a:solidFill>
                  <a:srgbClr val="C00000"/>
                </a:solidFill>
              </a:rPr>
            </a:br>
            <a:r>
              <a:rPr lang="ko-KR" altLang="en-US" sz="1600" b="1" dirty="0">
                <a:solidFill>
                  <a:srgbClr val="C00000"/>
                </a:solidFill>
              </a:rPr>
              <a:t>다른 업종의 사업을 새로 개시하는 경우는 창업으로 인정 한다</a:t>
            </a:r>
            <a:r>
              <a:rPr lang="en-US" altLang="ko-KR" sz="1600" b="1" dirty="0">
                <a:solidFill>
                  <a:srgbClr val="C00000"/>
                </a:solidFill>
              </a:rPr>
              <a:t>. 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346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4019550" y="0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창업에서 제외되는 업종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029098" y="1382392"/>
            <a:ext cx="8142513" cy="4539437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31780" y="1537454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b="1" dirty="0"/>
              <a:t>창업에서 제외되는 업종</a:t>
            </a:r>
            <a:r>
              <a:rPr lang="en-US" altLang="ko-KR" b="1" dirty="0"/>
              <a:t>(</a:t>
            </a:r>
            <a:r>
              <a:rPr lang="ko-KR" altLang="en-US" b="1" dirty="0"/>
              <a:t>시행령 제</a:t>
            </a:r>
            <a:r>
              <a:rPr lang="en-US" altLang="ko-KR" b="1" dirty="0"/>
              <a:t>4</a:t>
            </a:r>
            <a:r>
              <a:rPr lang="ko-KR" altLang="en-US" b="1" dirty="0"/>
              <a:t>조</a:t>
            </a:r>
            <a:r>
              <a:rPr lang="en-US" altLang="ko-KR" b="1" dirty="0"/>
              <a:t>)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2496001" y="2168130"/>
            <a:ext cx="748402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/>
              <a:t>① </a:t>
            </a:r>
            <a:r>
              <a:rPr lang="ko-KR" altLang="en-US" b="1" dirty="0"/>
              <a:t>금융 및 보험업  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② </a:t>
            </a:r>
            <a:r>
              <a:rPr lang="ko-KR" altLang="en-US" b="1" dirty="0"/>
              <a:t>부동산업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③ </a:t>
            </a:r>
            <a:r>
              <a:rPr lang="ko-KR" altLang="en-US" b="1" dirty="0"/>
              <a:t>숙박 및 </a:t>
            </a:r>
            <a:r>
              <a:rPr lang="ko-KR" altLang="en-US" b="1" dirty="0" err="1"/>
              <a:t>음식점업</a:t>
            </a:r>
            <a:r>
              <a:rPr lang="en-US" altLang="ko-KR" b="1" dirty="0"/>
              <a:t>(</a:t>
            </a:r>
            <a:r>
              <a:rPr lang="ko-KR" altLang="en-US" b="1" dirty="0" err="1"/>
              <a:t>호텔업</a:t>
            </a:r>
            <a:r>
              <a:rPr lang="en-US" altLang="ko-KR" b="1" dirty="0"/>
              <a:t>, </a:t>
            </a:r>
            <a:r>
              <a:rPr lang="ko-KR" altLang="en-US" b="1" dirty="0"/>
              <a:t>휴양콘도 </a:t>
            </a:r>
            <a:r>
              <a:rPr lang="ko-KR" altLang="en-US" b="1" dirty="0" err="1"/>
              <a:t>운영업</a:t>
            </a:r>
            <a:r>
              <a:rPr lang="en-US" altLang="ko-KR" b="1" dirty="0"/>
              <a:t>, </a:t>
            </a:r>
            <a:r>
              <a:rPr lang="ko-KR" altLang="en-US" b="1" dirty="0"/>
              <a:t>기타 관광숙박시설 운영   업 및 상시근로자 </a:t>
            </a:r>
            <a:r>
              <a:rPr lang="en-US" altLang="ko-KR" b="1" dirty="0"/>
              <a:t>20</a:t>
            </a:r>
            <a:r>
              <a:rPr lang="ko-KR" altLang="en-US" b="1" dirty="0"/>
              <a:t>명 이상의 법인인 </a:t>
            </a:r>
            <a:r>
              <a:rPr lang="ko-KR" altLang="en-US" b="1" dirty="0" err="1"/>
              <a:t>음식점업은</a:t>
            </a:r>
            <a:r>
              <a:rPr lang="ko-KR" altLang="en-US" b="1" dirty="0"/>
              <a:t> 제외한다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④ </a:t>
            </a:r>
            <a:r>
              <a:rPr lang="ko-KR" altLang="en-US" b="1" dirty="0"/>
              <a:t>무도장 </a:t>
            </a:r>
            <a:r>
              <a:rPr lang="ko-KR" altLang="en-US" b="1" dirty="0" err="1"/>
              <a:t>운영업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⑤ </a:t>
            </a:r>
            <a:r>
              <a:rPr lang="ko-KR" altLang="en-US" b="1" dirty="0"/>
              <a:t>골프장 및 스키장 </a:t>
            </a:r>
            <a:r>
              <a:rPr lang="ko-KR" altLang="en-US" b="1" dirty="0" err="1"/>
              <a:t>운영업</a:t>
            </a:r>
            <a:r>
              <a:rPr lang="ko-KR" altLang="en-US" b="1" dirty="0"/>
              <a:t>  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⑥</a:t>
            </a:r>
            <a:r>
              <a:rPr lang="ko-KR" altLang="en-US" b="1" dirty="0"/>
              <a:t>기타 </a:t>
            </a:r>
            <a:r>
              <a:rPr lang="ko-KR" altLang="en-US" b="1" dirty="0" err="1"/>
              <a:t>갬블링</a:t>
            </a:r>
            <a:r>
              <a:rPr lang="ko-KR" altLang="en-US" b="1" dirty="0"/>
              <a:t> 및 </a:t>
            </a:r>
            <a:r>
              <a:rPr lang="ko-KR" altLang="en-US" b="1" dirty="0" err="1"/>
              <a:t>베팅업</a:t>
            </a:r>
            <a:endParaRPr lang="en-US" altLang="ko-KR" b="1" dirty="0"/>
          </a:p>
          <a:p>
            <a:pPr>
              <a:spcBef>
                <a:spcPts val="600"/>
              </a:spcBef>
            </a:pPr>
            <a:r>
              <a:rPr lang="en-US" altLang="ko-KR" b="1" dirty="0"/>
              <a:t>⑦ </a:t>
            </a:r>
            <a:r>
              <a:rPr lang="ko-KR" altLang="en-US" b="1" dirty="0"/>
              <a:t>기타 개인서비스업</a:t>
            </a:r>
            <a:r>
              <a:rPr lang="en-US" altLang="ko-KR" b="1" dirty="0"/>
              <a:t>(</a:t>
            </a:r>
            <a:r>
              <a:rPr lang="ko-KR" altLang="en-US" b="1" dirty="0" err="1"/>
              <a:t>그외</a:t>
            </a:r>
            <a:r>
              <a:rPr lang="ko-KR" altLang="en-US" b="1" dirty="0"/>
              <a:t> 기타 개인 서비스업은 제외한다</a:t>
            </a:r>
            <a:r>
              <a:rPr lang="en-US" altLang="ko-KR" b="1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ko-KR" b="1" dirty="0"/>
              <a:t>     - </a:t>
            </a:r>
            <a:r>
              <a:rPr lang="ko-KR" altLang="en-US" b="1" dirty="0" err="1">
                <a:solidFill>
                  <a:srgbClr val="0000CC"/>
                </a:solidFill>
              </a:rPr>
              <a:t>예식장업</a:t>
            </a:r>
            <a:r>
              <a:rPr lang="en-US" altLang="ko-KR" b="1" dirty="0">
                <a:solidFill>
                  <a:srgbClr val="0000CC"/>
                </a:solidFill>
              </a:rPr>
              <a:t>/</a:t>
            </a:r>
            <a:r>
              <a:rPr lang="ko-KR" altLang="en-US" b="1" dirty="0" err="1">
                <a:solidFill>
                  <a:srgbClr val="0000CC"/>
                </a:solidFill>
              </a:rPr>
              <a:t>장례업</a:t>
            </a:r>
            <a:r>
              <a:rPr lang="ko-KR" altLang="en-US" b="1" dirty="0">
                <a:solidFill>
                  <a:srgbClr val="0000CC"/>
                </a:solidFill>
              </a:rPr>
              <a:t> 등</a:t>
            </a:r>
            <a:endParaRPr lang="en-US" altLang="ko-KR" b="1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b="1" dirty="0"/>
              <a:t>⑧ </a:t>
            </a:r>
            <a:r>
              <a:rPr lang="ko-KR" altLang="en-US" b="1" dirty="0"/>
              <a:t>그 밖에 제조업이 아닌 업종으로 </a:t>
            </a:r>
            <a:r>
              <a:rPr lang="ko-KR" altLang="en-US" b="1" dirty="0" err="1"/>
              <a:t>산업통상자원부령으로</a:t>
            </a:r>
            <a:r>
              <a:rPr lang="ko-KR" altLang="en-US" b="1" dirty="0"/>
              <a:t> 정하는 업종</a:t>
            </a:r>
          </a:p>
          <a:p>
            <a:pPr>
              <a:spcBef>
                <a:spcPts val="600"/>
              </a:spcBef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70369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10411" y="105382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창업관련법규 총괄</a:t>
            </a:r>
          </a:p>
        </p:txBody>
      </p:sp>
      <p:sp>
        <p:nvSpPr>
          <p:cNvPr id="8" name="사각형: 둥근 모서리 7"/>
          <p:cNvSpPr/>
          <p:nvPr/>
        </p:nvSpPr>
        <p:spPr>
          <a:xfrm>
            <a:off x="2397861" y="1322104"/>
            <a:ext cx="7396277" cy="7575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565600" y="1559029"/>
            <a:ext cx="73167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창업 관련 법규의 구조</a:t>
            </a:r>
            <a:endParaRPr lang="en-US" altLang="ko-KR" sz="16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667163" y="2285468"/>
            <a:ext cx="8857673" cy="4415692"/>
            <a:chOff x="304800" y="1877315"/>
            <a:chExt cx="9251456" cy="4234123"/>
          </a:xfrm>
        </p:grpSpPr>
        <p:sp>
          <p:nvSpPr>
            <p:cNvPr id="22" name="직사각형 21"/>
            <p:cNvSpPr/>
            <p:nvPr/>
          </p:nvSpPr>
          <p:spPr>
            <a:xfrm>
              <a:off x="587023" y="1898251"/>
              <a:ext cx="2248769" cy="902826"/>
            </a:xfrm>
            <a:prstGeom prst="rect">
              <a:avLst/>
            </a:prstGeom>
            <a:gradFill>
              <a:gsLst>
                <a:gs pos="100000">
                  <a:srgbClr val="00B050">
                    <a:alpha val="33000"/>
                  </a:srgbClr>
                </a:gs>
                <a:gs pos="0">
                  <a:srgbClr val="00B050">
                    <a:alpha val="21000"/>
                  </a:srgbClr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중소기업의 설립</a:t>
              </a:r>
              <a:endParaRPr lang="en-US" altLang="ko-KR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촉진에 관한 법</a:t>
              </a: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568573" y="3020315"/>
              <a:ext cx="2266401" cy="2293557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55000"/>
                  </a:schemeClr>
                </a:gs>
                <a:gs pos="80000">
                  <a:schemeClr val="accent1">
                    <a:lumMod val="20000"/>
                    <a:lumOff val="80000"/>
                    <a:alpha val="50000"/>
                  </a:schemeClr>
                </a:gs>
                <a:gs pos="100000">
                  <a:schemeClr val="tx2">
                    <a:lumMod val="20000"/>
                    <a:lumOff val="80000"/>
                    <a:alpha val="5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ko-KR" altLang="en-US" sz="14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중소기업기본법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중소기업창업 </a:t>
              </a:r>
              <a:r>
                <a:rPr lang="ko-KR" altLang="en-US" sz="1600" kern="0" dirty="0" err="1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지원법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벤처기업 육성에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관한 특별조치법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1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인 창조기업 육성에</a:t>
              </a: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1600" kern="0" dirty="0" err="1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관한법률</a:t>
              </a: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 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220306" y="1877315"/>
              <a:ext cx="3107804" cy="927847"/>
            </a:xfrm>
            <a:prstGeom prst="rect">
              <a:avLst/>
            </a:prstGeom>
            <a:gradFill>
              <a:gsLst>
                <a:gs pos="100000">
                  <a:srgbClr val="00B050">
                    <a:alpha val="33000"/>
                  </a:srgbClr>
                </a:gs>
                <a:gs pos="0">
                  <a:srgbClr val="00B050">
                    <a:alpha val="21000"/>
                  </a:srgbClr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spc="-2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창업지원에 관한 특례조항을 </a:t>
              </a:r>
              <a:br>
                <a:rPr lang="en-US" altLang="ko-KR" b="1" spc="-2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b="1" spc="-2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규정하고 있는 법률</a:t>
              </a: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3183034" y="3004619"/>
              <a:ext cx="3194613" cy="2016407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55000"/>
                  </a:schemeClr>
                </a:gs>
                <a:gs pos="80000">
                  <a:schemeClr val="accent1">
                    <a:lumMod val="20000"/>
                    <a:lumOff val="80000"/>
                    <a:alpha val="50000"/>
                  </a:schemeClr>
                </a:gs>
                <a:gs pos="100000">
                  <a:schemeClr val="tx2">
                    <a:lumMod val="20000"/>
                    <a:lumOff val="80000"/>
                    <a:alpha val="5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latinLnBrk="0">
                <a:buFont typeface="Arial" pitchFamily="34" charset="0"/>
                <a:buChar char="•"/>
                <a:defRPr/>
              </a:pP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소상공인 보호 및 지원에 관한 법률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buFont typeface="Arial" pitchFamily="34" charset="0"/>
                <a:buChar char="•"/>
                <a:defRPr/>
              </a:pP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buFont typeface="Arial" pitchFamily="34" charset="0"/>
                <a:buChar char="•"/>
                <a:defRPr/>
              </a:pP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여성기업 지원에 관한 법률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buFont typeface="Arial" pitchFamily="34" charset="0"/>
                <a:buChar char="•"/>
                <a:defRPr/>
              </a:pP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buFont typeface="Arial" pitchFamily="34" charset="0"/>
                <a:buChar char="•"/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장애인 기업활동 촉진법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802834" y="1896721"/>
              <a:ext cx="2736000" cy="915930"/>
            </a:xfrm>
            <a:prstGeom prst="rect">
              <a:avLst/>
            </a:prstGeom>
            <a:gradFill>
              <a:gsLst>
                <a:gs pos="100000">
                  <a:srgbClr val="00B050">
                    <a:alpha val="33000"/>
                  </a:srgbClr>
                </a:gs>
                <a:gs pos="0">
                  <a:srgbClr val="00B050">
                    <a:alpha val="21000"/>
                  </a:srgbClr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창업 및 등기절차에</a:t>
              </a:r>
              <a:endParaRPr lang="en-US" altLang="ko-KR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관한 법</a:t>
              </a: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6820256" y="2994449"/>
              <a:ext cx="2736000" cy="477959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55000"/>
                  </a:schemeClr>
                </a:gs>
                <a:gs pos="80000">
                  <a:schemeClr val="accent1">
                    <a:lumMod val="20000"/>
                    <a:lumOff val="80000"/>
                    <a:alpha val="50000"/>
                  </a:schemeClr>
                </a:gs>
                <a:gs pos="100000">
                  <a:schemeClr val="tx2">
                    <a:lumMod val="20000"/>
                    <a:lumOff val="80000"/>
                    <a:alpha val="5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buFont typeface="Arial" pitchFamily="34" charset="0"/>
                <a:buChar char="•"/>
                <a:defRPr/>
              </a:pPr>
              <a:endParaRPr lang="en-US" altLang="ko-KR" sz="14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buFont typeface="Arial" pitchFamily="34" charset="0"/>
                <a:buChar char="•"/>
                <a:defRPr/>
              </a:pPr>
              <a:endParaRPr lang="en-US" altLang="ko-KR" sz="14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buFont typeface="Arial" pitchFamily="34" charset="0"/>
                <a:buChar char="•"/>
                <a:defRPr/>
              </a:pP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상                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buFont typeface="Arial" pitchFamily="34" charset="0"/>
                <a:buChar char="•"/>
                <a:defRPr/>
              </a:pPr>
              <a:endParaRPr lang="en-US" altLang="ko-KR" sz="14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latinLnBrk="0">
                <a:defRPr/>
              </a:pPr>
              <a:endParaRPr lang="ko-KR" altLang="en-US" sz="14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805914" y="3773191"/>
              <a:ext cx="2736000" cy="926134"/>
            </a:xfrm>
            <a:prstGeom prst="rect">
              <a:avLst/>
            </a:prstGeom>
            <a:gradFill>
              <a:gsLst>
                <a:gs pos="100000">
                  <a:srgbClr val="00B050">
                    <a:alpha val="33000"/>
                  </a:srgbClr>
                </a:gs>
                <a:gs pos="0">
                  <a:srgbClr val="00B050">
                    <a:alpha val="21000"/>
                  </a:srgbClr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b="1" spc="-2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조세 및 부담금의 감면을</a:t>
              </a:r>
              <a:endParaRPr lang="en-US" altLang="ko-KR" b="1" spc="-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b="1" spc="-20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규정하고 있는 법</a:t>
              </a: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6782766" y="4834322"/>
              <a:ext cx="2736000" cy="1277116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55000"/>
                  </a:schemeClr>
                </a:gs>
                <a:gs pos="80000">
                  <a:schemeClr val="accent1">
                    <a:lumMod val="20000"/>
                    <a:lumOff val="80000"/>
                    <a:alpha val="50000"/>
                  </a:schemeClr>
                </a:gs>
                <a:gs pos="100000">
                  <a:schemeClr val="tx2">
                    <a:lumMod val="20000"/>
                    <a:lumOff val="80000"/>
                    <a:alpha val="50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96000" anchor="ctr"/>
            <a:lstStyle/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조세 특례제한법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농      지     법</a:t>
              </a:r>
              <a:endParaRPr lang="en-US" altLang="ko-KR" sz="16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latinLnBrk="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altLang="ko-KR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산 지  관 리 법 </a:t>
              </a:r>
            </a:p>
          </p:txBody>
        </p:sp>
        <p:pic>
          <p:nvPicPr>
            <p:cNvPr id="30" name="Picture 602" descr="C:\1_한진\한진\작업이미지\종합\itled-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25" y="2170113"/>
              <a:ext cx="549275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02" descr="C:\1_한진\한진\작업이미지\종합\itled-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675" y="4097338"/>
              <a:ext cx="549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02" descr="C:\1_한진\한진\작업이미지\종합\itled-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863" y="2163763"/>
              <a:ext cx="550862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02" descr="C:\1_한진\한진\작업이미지\종합\itled-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138363"/>
              <a:ext cx="549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603"/>
            <p:cNvSpPr txBox="1">
              <a:spLocks noChangeArrowheads="1"/>
            </p:cNvSpPr>
            <p:nvPr/>
          </p:nvSpPr>
          <p:spPr bwMode="auto">
            <a:xfrm>
              <a:off x="347663" y="2203450"/>
              <a:ext cx="398462" cy="3079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1400" b="1" i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</a:p>
          </p:txBody>
        </p:sp>
        <p:sp>
          <p:nvSpPr>
            <p:cNvPr id="35" name="Text Box 603"/>
            <p:cNvSpPr txBox="1">
              <a:spLocks noChangeArrowheads="1"/>
            </p:cNvSpPr>
            <p:nvPr/>
          </p:nvSpPr>
          <p:spPr bwMode="auto">
            <a:xfrm>
              <a:off x="3009900" y="2217738"/>
              <a:ext cx="333375" cy="3079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1400" b="1" i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</a:p>
          </p:txBody>
        </p:sp>
        <p:sp>
          <p:nvSpPr>
            <p:cNvPr id="36" name="Text Box 603"/>
            <p:cNvSpPr txBox="1">
              <a:spLocks noChangeArrowheads="1"/>
            </p:cNvSpPr>
            <p:nvPr/>
          </p:nvSpPr>
          <p:spPr bwMode="auto">
            <a:xfrm rot="10800000" flipV="1">
              <a:off x="6632575" y="2184400"/>
              <a:ext cx="331788" cy="3079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1400" b="1" i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</a:p>
          </p:txBody>
        </p:sp>
        <p:sp>
          <p:nvSpPr>
            <p:cNvPr id="37" name="Text Box 603"/>
            <p:cNvSpPr txBox="1">
              <a:spLocks noChangeArrowheads="1"/>
            </p:cNvSpPr>
            <p:nvPr/>
          </p:nvSpPr>
          <p:spPr bwMode="auto">
            <a:xfrm>
              <a:off x="6586538" y="4130675"/>
              <a:ext cx="449262" cy="3063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1400" b="1" i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831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31041" y="156685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중소기업의 설립촉진에 관한 법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1416331" y="1419338"/>
            <a:ext cx="9359338" cy="51200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16176" y="1858300"/>
            <a:ext cx="43703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anose="05000000000000000000" pitchFamily="2" charset="2"/>
              <a:buChar char="u"/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창업 촉진 시책의 실시 근거법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496001" y="2209539"/>
            <a:ext cx="9013825" cy="86910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54000" tIns="46800" rIns="54000" bIns="46800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중소기업기본법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b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+mn-ea"/>
              </a:rPr>
              <a:t>중소기업의 범위와 중소기업의 설립촉진 시책의 실시 근거를 규정</a:t>
            </a:r>
            <a:endParaRPr kumimoji="0" lang="ko-KR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374900" y="3220244"/>
            <a:ext cx="50053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중소기업의 설립 촉진에 관한 법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416176" y="3517403"/>
            <a:ext cx="9534525" cy="2828719"/>
          </a:xfrm>
          <a:prstGeom prst="flowChartAlternateProcess">
            <a:avLst/>
          </a:prstGeom>
          <a:noFill/>
          <a:ln w="31750">
            <a:noFill/>
            <a:prstDash val="sysDot"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1600" b="1" spc="-100" dirty="0">
                <a:latin typeface="+mn-ea"/>
              </a:rPr>
              <a:t> </a:t>
            </a:r>
            <a:r>
              <a:rPr lang="en-US" altLang="ko-KR" sz="1600" b="1" spc="-100" dirty="0">
                <a:latin typeface="+mn-ea"/>
              </a:rPr>
              <a:t> </a:t>
            </a:r>
            <a:r>
              <a:rPr lang="ko-KR" altLang="en-US" sz="1600" b="1" spc="-100" dirty="0">
                <a:latin typeface="+mn-ea"/>
              </a:rPr>
              <a:t>중소기업 창업 지원 법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spc="-100" dirty="0">
                <a:latin typeface="+mn-ea"/>
              </a:rPr>
              <a:t>     중소기업의 설립을 촉진하고 성장 기반을 조성하여 중소기업의 건전한 </a:t>
            </a:r>
            <a:br>
              <a:rPr lang="en-US" altLang="ko-KR" sz="1600" spc="-100" dirty="0">
                <a:latin typeface="+mn-ea"/>
              </a:rPr>
            </a:br>
            <a:r>
              <a:rPr lang="en-US" altLang="ko-KR" sz="1600" spc="-100" dirty="0">
                <a:latin typeface="+mn-ea"/>
              </a:rPr>
              <a:t>     </a:t>
            </a:r>
            <a:r>
              <a:rPr lang="ko-KR" altLang="en-US" sz="1600" spc="-100" dirty="0">
                <a:latin typeface="+mn-ea"/>
              </a:rPr>
              <a:t>발전을 통한 건실한 산업구조의 구축에 기여함을 목적으로 함</a:t>
            </a:r>
            <a:endParaRPr lang="en-US" altLang="ko-KR" sz="1600" spc="-100" dirty="0">
              <a:latin typeface="+mn-ea"/>
            </a:endParaRPr>
          </a:p>
          <a:p>
            <a:pPr>
              <a:defRPr/>
            </a:pPr>
            <a:endParaRPr lang="en-US" altLang="ko-KR" sz="1600" spc="-100" dirty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ko-KR" altLang="en-US" sz="1600" b="1" spc="-100" dirty="0">
                <a:latin typeface="+mn-ea"/>
              </a:rPr>
              <a:t> 벤처기업 육성에 관한 특별조치법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spc="-100" dirty="0">
                <a:latin typeface="+mn-ea"/>
              </a:rPr>
              <a:t>    기존 기업의 벤처기업으로의 전환과 벤처기업의 창업을 촉진하여 우리 산업의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spc="-100" dirty="0">
                <a:latin typeface="+mn-ea"/>
              </a:rPr>
              <a:t>    구조조정을 원활히 하고 경쟁력을 높이는 데에 기여하는 것을 목적으로 함</a:t>
            </a:r>
          </a:p>
        </p:txBody>
      </p:sp>
    </p:spTree>
    <p:extLst>
      <p:ext uri="{BB962C8B-B14F-4D97-AF65-F5344CB8AC3E}">
        <p14:creationId xmlns:p14="http://schemas.microsoft.com/office/powerpoint/2010/main" val="269096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479321" y="1321211"/>
            <a:ext cx="11083413" cy="944563"/>
          </a:xfrm>
        </p:spPr>
        <p:txBody>
          <a:bodyPr>
            <a:normAutofit/>
          </a:bodyPr>
          <a:lstStyle/>
          <a:p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지식재산권을 효율적으로 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창출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보호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활용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”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하는 것이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기업의 성장을 위해 매우 중요</a:t>
            </a:r>
            <a:endParaRPr lang="en-US" altLang="ko-KR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62846" y="132735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 경영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18070"/>
              </p:ext>
            </p:extLst>
          </p:nvPr>
        </p:nvGraphicFramePr>
        <p:xfrm>
          <a:off x="1585451" y="1793492"/>
          <a:ext cx="9021097" cy="4763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지원</a:t>
                      </a:r>
                      <a:endParaRPr lang="en-US" altLang="ko-KR" dirty="0">
                        <a:solidFill>
                          <a:srgbClr val="001863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분야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rgbClr val="001863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지원사업명</a:t>
                      </a:r>
                      <a:endParaRPr lang="ko-KR" altLang="en-US" dirty="0">
                        <a:solidFill>
                          <a:srgbClr val="001863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창출지원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디딤돌 프로그램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글로벌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스타기업 육성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글로벌 기술혁신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전략 개발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정부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R&amp;D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특허전략지원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정부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R&amp;D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특허동향조사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정보분야 창업지원 프로그램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나래 프로그램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지재권 연계 연구개발 전략지원사업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표준특허창출지원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정부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R&amp;D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특허설계지원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생활발명코리아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지식재산데이터기프트제도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활용지원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지식재산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(IP)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활용전략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사업화 연계 평가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우수발명품 우선구매추천제도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발명인터뷰 및 공공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활용지원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공공기관 보유특허 진단 지원사업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지식재산 거래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금융 연계 평가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지식재산서비스기업 해외시장 수요창출지원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제품단위 특허포트폴리오 구축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우수특허보유기업에 대한 벤처투자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보호지원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지재권 소송보험지원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해외지식재산센터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(IP-DESK)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운영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K-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 보호기반 구축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국제지재권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분쟁 예방 컨설팅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위조상품 신고 포상금제도 운영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영업비밀보호센터 운영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해외 지재권 분쟁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초동대응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지재권 분쟁 공동대응 지원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4400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산업재산권 분쟁조정제도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24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26528" y="70272"/>
            <a:ext cx="8172450" cy="96202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중소기업기본법</a:t>
            </a:r>
          </a:p>
        </p:txBody>
      </p:sp>
      <p:sp>
        <p:nvSpPr>
          <p:cNvPr id="8" name="사각형: 둥근 모서리 7"/>
          <p:cNvSpPr/>
          <p:nvPr/>
        </p:nvSpPr>
        <p:spPr>
          <a:xfrm>
            <a:off x="2360706" y="1219396"/>
            <a:ext cx="7396277" cy="7575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755748" y="1454967"/>
            <a:ext cx="73167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중소기업의 범위</a:t>
            </a:r>
            <a:endParaRPr lang="en-US" altLang="ko-KR" sz="1600" b="1" dirty="0"/>
          </a:p>
        </p:txBody>
      </p:sp>
      <p:grpSp>
        <p:nvGrpSpPr>
          <p:cNvPr id="55" name="그룹 54"/>
          <p:cNvGrpSpPr/>
          <p:nvPr/>
        </p:nvGrpSpPr>
        <p:grpSpPr>
          <a:xfrm>
            <a:off x="2360706" y="2408427"/>
            <a:ext cx="7808878" cy="4036428"/>
            <a:chOff x="0" y="1416050"/>
            <a:chExt cx="9982690" cy="4985693"/>
          </a:xfrm>
        </p:grpSpPr>
        <p:grpSp>
          <p:nvGrpSpPr>
            <p:cNvPr id="56" name="그룹 55"/>
            <p:cNvGrpSpPr/>
            <p:nvPr/>
          </p:nvGrpSpPr>
          <p:grpSpPr>
            <a:xfrm>
              <a:off x="0" y="1416050"/>
              <a:ext cx="9982690" cy="4708525"/>
              <a:chOff x="0" y="1416050"/>
              <a:chExt cx="9982690" cy="4708525"/>
            </a:xfrm>
          </p:grpSpPr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 rot="10800000" flipV="1">
                <a:off x="157905" y="2557144"/>
                <a:ext cx="4097338" cy="1155700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1000" b="1" dirty="0">
                    <a:latin typeface="+mn-ea"/>
                    <a:ea typeface="+mn-ea"/>
                  </a:rPr>
                  <a:t>의복</a:t>
                </a:r>
                <a:r>
                  <a:rPr lang="en-US" altLang="ko-KR" sz="1000" b="1" dirty="0"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latin typeface="+mn-ea"/>
                    <a:ea typeface="+mn-ea"/>
                  </a:rPr>
                  <a:t>의복액세서리 및 모피제품</a:t>
                </a:r>
                <a:r>
                  <a:rPr lang="en-US" altLang="ko-KR" sz="1000" b="1" dirty="0">
                    <a:latin typeface="+mn-ea"/>
                    <a:ea typeface="+mn-ea"/>
                  </a:rPr>
                  <a:t> </a:t>
                </a:r>
                <a:r>
                  <a:rPr lang="ko-KR" altLang="en-US" sz="1000" b="1" dirty="0">
                    <a:latin typeface="+mn-ea"/>
                    <a:ea typeface="+mn-ea"/>
                  </a:rPr>
                  <a:t>제조업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(C14)</a:t>
                </a:r>
                <a:endParaRPr lang="ko-KR" altLang="en-US" sz="1000" b="1" dirty="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1000" b="1" dirty="0">
                    <a:latin typeface="+mn-ea"/>
                    <a:ea typeface="+mn-ea"/>
                  </a:rPr>
                  <a:t>가죽</a:t>
                </a:r>
                <a:r>
                  <a:rPr lang="en-US" altLang="ko-KR" sz="1000" b="1" dirty="0"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latin typeface="+mn-ea"/>
                    <a:ea typeface="+mn-ea"/>
                  </a:rPr>
                  <a:t>가방 및 신발 제조업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(C15)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1000" b="1" dirty="0">
                    <a:latin typeface="+mn-ea"/>
                    <a:ea typeface="+mn-ea"/>
                  </a:rPr>
                  <a:t>펄프</a:t>
                </a:r>
                <a:r>
                  <a:rPr lang="en-US" altLang="ko-KR" sz="1000" b="1" dirty="0"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latin typeface="+mn-ea"/>
                    <a:ea typeface="+mn-ea"/>
                  </a:rPr>
                  <a:t>종이 및 종이제품 제조업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(C17)</a:t>
                </a:r>
                <a:endParaRPr lang="ko-KR" altLang="en-US" sz="1000" b="1" dirty="0"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ko-KR" sz="1000" b="1" dirty="0">
                    <a:latin typeface="+mn-ea"/>
                    <a:ea typeface="+mn-ea"/>
                  </a:rPr>
                  <a:t>1</a:t>
                </a:r>
                <a:r>
                  <a:rPr lang="ko-KR" altLang="en-US" sz="1000" b="1" dirty="0">
                    <a:latin typeface="+mn-ea"/>
                    <a:ea typeface="+mn-ea"/>
                  </a:rPr>
                  <a:t>차 금속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(C24)</a:t>
                </a:r>
                <a:r>
                  <a:rPr lang="ko-KR" altLang="en-US" sz="1000" b="1" dirty="0">
                    <a:latin typeface="+mn-ea"/>
                    <a:ea typeface="+mn-ea"/>
                  </a:rPr>
                  <a:t> 전기장비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(C28)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1000" b="1" dirty="0">
                    <a:latin typeface="+mn-ea"/>
                    <a:ea typeface="+mn-ea"/>
                  </a:rPr>
                  <a:t>가구제조업</a:t>
                </a:r>
                <a:r>
                  <a:rPr lang="en-US" altLang="ko-KR" sz="1000" b="1" dirty="0">
                    <a:latin typeface="+mn-ea"/>
                    <a:ea typeface="+mn-ea"/>
                  </a:rPr>
                  <a:t>(C32)</a:t>
                </a:r>
                <a:endParaRPr lang="ko-KR" altLang="en-US" sz="1000" b="1" dirty="0">
                  <a:latin typeface="+mn-ea"/>
                  <a:ea typeface="+mn-ea"/>
                </a:endParaRPr>
              </a:p>
            </p:txBody>
          </p:sp>
          <p:sp>
            <p:nvSpPr>
              <p:cNvPr id="59" name="AutoShape 13"/>
              <p:cNvSpPr>
                <a:spLocks noChangeArrowheads="1"/>
              </p:cNvSpPr>
              <p:nvPr/>
            </p:nvSpPr>
            <p:spPr bwMode="auto">
              <a:xfrm flipV="1">
                <a:off x="0" y="1871663"/>
                <a:ext cx="2728913" cy="360362"/>
              </a:xfrm>
              <a:prstGeom prst="roundRect">
                <a:avLst>
                  <a:gd name="adj" fmla="val 50000"/>
                </a:avLst>
              </a:prstGeom>
              <a:solidFill>
                <a:srgbClr val="19756A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>
                <a:off x="124070" y="1907773"/>
                <a:ext cx="2376487" cy="30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제 조 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(C)</a:t>
                </a:r>
                <a:endParaRPr lang="ko-KR" altLang="en-US" sz="1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1" name="AutoShape 19"/>
              <p:cNvSpPr>
                <a:spLocks noChangeArrowheads="1"/>
              </p:cNvSpPr>
              <p:nvPr/>
            </p:nvSpPr>
            <p:spPr bwMode="auto">
              <a:xfrm flipH="1">
                <a:off x="5329238" y="4829175"/>
                <a:ext cx="3398837" cy="1295400"/>
              </a:xfrm>
              <a:prstGeom prst="roundRect">
                <a:avLst>
                  <a:gd name="adj" fmla="val 50000"/>
                </a:avLst>
              </a:prstGeom>
              <a:solidFill>
                <a:srgbClr val="66330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5181819" y="4941546"/>
                <a:ext cx="3714750" cy="1064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전문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과학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기술서비스업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(M), </a:t>
                </a: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사업시설관리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사업지원서비스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(N),</a:t>
                </a: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보건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사회복지 서비스업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(Q)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 </a:t>
                </a:r>
                <a:endPara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예술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스포츠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여가관련 서비스업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(R) </a:t>
                </a: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수리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기타 개인서비스업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(S)</a:t>
                </a:r>
                <a:endParaRPr lang="ko-KR" altLang="en-US" sz="10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5845176" y="3052763"/>
                <a:ext cx="3932238" cy="87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 하수처리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 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폐기물처리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환경보건업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(E)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운수업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(h)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     출판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영상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방송통신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정보서비스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(J)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음료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인쇄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의약품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광학기기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시계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, 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제조업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(C)</a:t>
                </a:r>
              </a:p>
            </p:txBody>
          </p:sp>
          <p:sp>
            <p:nvSpPr>
              <p:cNvPr id="64" name="AutoShape 31"/>
              <p:cNvSpPr>
                <a:spLocks noChangeArrowheads="1"/>
              </p:cNvSpPr>
              <p:nvPr/>
            </p:nvSpPr>
            <p:spPr bwMode="auto">
              <a:xfrm>
                <a:off x="3330575" y="2871788"/>
                <a:ext cx="2376488" cy="23352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6 w 21600"/>
                  <a:gd name="T25" fmla="*/ 3160 h 21600"/>
                  <a:gd name="T26" fmla="*/ 18444 w 21600"/>
                  <a:gd name="T27" fmla="*/ 1844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421" y="10800"/>
                    </a:moveTo>
                    <a:cubicBezTo>
                      <a:pt x="4421" y="14323"/>
                      <a:pt x="7277" y="17179"/>
                      <a:pt x="10800" y="17179"/>
                    </a:cubicBezTo>
                    <a:cubicBezTo>
                      <a:pt x="14323" y="17179"/>
                      <a:pt x="17179" y="14323"/>
                      <a:pt x="17179" y="10800"/>
                    </a:cubicBezTo>
                    <a:cubicBezTo>
                      <a:pt x="17179" y="7277"/>
                      <a:pt x="14323" y="4421"/>
                      <a:pt x="10800" y="4421"/>
                    </a:cubicBezTo>
                    <a:cubicBezTo>
                      <a:pt x="7277" y="4421"/>
                      <a:pt x="4421" y="7277"/>
                      <a:pt x="4421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B2B2B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000">
                  <a:latin typeface="+mn-ea"/>
                </a:endParaRPr>
              </a:p>
            </p:txBody>
          </p:sp>
          <p:sp>
            <p:nvSpPr>
              <p:cNvPr id="65" name="Oval 32"/>
              <p:cNvSpPr>
                <a:spLocks noChangeArrowheads="1"/>
              </p:cNvSpPr>
              <p:nvPr/>
            </p:nvSpPr>
            <p:spPr bwMode="auto">
              <a:xfrm>
                <a:off x="3825875" y="3346450"/>
                <a:ext cx="1385888" cy="1384300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latinLnBrk="0"/>
                <a:r>
                  <a:rPr lang="ko-KR" altLang="en-US" sz="1000" b="1">
                    <a:solidFill>
                      <a:srgbClr val="FFFFFF"/>
                    </a:solidFill>
                    <a:latin typeface="+mn-ea"/>
                    <a:ea typeface="+mn-ea"/>
                  </a:rPr>
                  <a:t>해당</a:t>
                </a:r>
                <a:endParaRPr lang="en-US" altLang="ko-KR" sz="1000" b="1">
                  <a:solidFill>
                    <a:srgbClr val="FFFFFF"/>
                  </a:solidFill>
                  <a:latin typeface="+mn-ea"/>
                  <a:ea typeface="+mn-ea"/>
                </a:endParaRPr>
              </a:p>
              <a:p>
                <a:pPr algn="ctr" latinLnBrk="0"/>
                <a:r>
                  <a:rPr lang="ko-KR" altLang="en-US" sz="1000" b="1">
                    <a:solidFill>
                      <a:srgbClr val="FFFFFF"/>
                    </a:solidFill>
                    <a:latin typeface="+mn-ea"/>
                    <a:ea typeface="+mn-ea"/>
                  </a:rPr>
                  <a:t>주된</a:t>
                </a:r>
                <a:endParaRPr lang="en-US" altLang="ko-KR" sz="1000" b="1">
                  <a:solidFill>
                    <a:srgbClr val="FFFFFF"/>
                  </a:solidFill>
                  <a:latin typeface="+mn-ea"/>
                  <a:ea typeface="+mn-ea"/>
                </a:endParaRPr>
              </a:p>
              <a:p>
                <a:pPr algn="ctr" latinLnBrk="0"/>
                <a:r>
                  <a:rPr lang="ko-KR" altLang="en-US" sz="1000" b="1">
                    <a:solidFill>
                      <a:srgbClr val="FFFFFF"/>
                    </a:solidFill>
                    <a:latin typeface="+mn-ea"/>
                    <a:ea typeface="+mn-ea"/>
                  </a:rPr>
                  <a:t>업종</a:t>
                </a:r>
                <a:endParaRPr lang="en-US" altLang="ko-KR" sz="1000" b="1">
                  <a:solidFill>
                    <a:srgbClr val="FFCC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6" name="AutoShape 25"/>
              <p:cNvSpPr>
                <a:spLocks noChangeArrowheads="1"/>
              </p:cNvSpPr>
              <p:nvPr/>
            </p:nvSpPr>
            <p:spPr bwMode="auto">
              <a:xfrm flipH="1">
                <a:off x="4994275" y="1416050"/>
                <a:ext cx="4911725" cy="947738"/>
              </a:xfrm>
              <a:prstGeom prst="roundRect">
                <a:avLst>
                  <a:gd name="adj" fmla="val 50000"/>
                </a:avLst>
              </a:prstGeom>
              <a:solidFill>
                <a:srgbClr val="545200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 sz="1000">
                  <a:latin typeface="+mn-ea"/>
                  <a:ea typeface="+mn-ea"/>
                </a:endParaRPr>
              </a:p>
            </p:txBody>
          </p:sp>
          <p:sp>
            <p:nvSpPr>
              <p:cNvPr id="67" name="Text Box 26"/>
              <p:cNvSpPr txBox="1">
                <a:spLocks noChangeArrowheads="1"/>
              </p:cNvSpPr>
              <p:nvPr/>
            </p:nvSpPr>
            <p:spPr bwMode="auto">
              <a:xfrm>
                <a:off x="4648690" y="1559759"/>
                <a:ext cx="5334000" cy="684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농업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임업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어업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(A),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광업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(B),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건설업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(F), </a:t>
                </a: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전기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가스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증기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수도사업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(D),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도매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소매업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(G), </a:t>
                </a:r>
              </a:p>
              <a:p>
                <a:pPr algn="ctr" eaLnBrk="1" hangingPunct="1"/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식품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통신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컴퓨터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영상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, </a:t>
                </a:r>
                <a:r>
                  <a:rPr lang="ko-KR" altLang="en-US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운송장비제조업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(C)</a:t>
                </a:r>
              </a:p>
            </p:txBody>
          </p:sp>
          <p:sp>
            <p:nvSpPr>
              <p:cNvPr id="68" name="AutoShape 19"/>
              <p:cNvSpPr>
                <a:spLocks noChangeArrowheads="1"/>
              </p:cNvSpPr>
              <p:nvPr/>
            </p:nvSpPr>
            <p:spPr bwMode="auto">
              <a:xfrm flipH="1">
                <a:off x="552450" y="4684713"/>
                <a:ext cx="2778125" cy="1184275"/>
              </a:xfrm>
              <a:prstGeom prst="roundRect">
                <a:avLst>
                  <a:gd name="adj" fmla="val 50000"/>
                </a:avLst>
              </a:prstGeom>
              <a:solidFill>
                <a:srgbClr val="D16B57"/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endParaRPr lang="en-US" altLang="ko-KR" sz="1000" b="1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숙박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/</a:t>
                </a:r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음식업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(I),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금융및 보험업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(K)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부동산 및 임대업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(L)</a:t>
                </a:r>
              </a:p>
              <a:p>
                <a:pPr algn="ctr" eaLnBrk="1" hangingPunct="1"/>
                <a:r>
                  <a:rPr lang="ko-KR" altLang="en-US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교육서비스업</a:t>
                </a:r>
                <a:r>
                  <a:rPr lang="en-US" altLang="ko-KR" sz="1000" b="1">
                    <a:solidFill>
                      <a:schemeClr val="bg1"/>
                    </a:solidFill>
                    <a:latin typeface="+mn-ea"/>
                    <a:ea typeface="+mn-ea"/>
                  </a:rPr>
                  <a:t>(P)</a:t>
                </a:r>
              </a:p>
              <a:p>
                <a:pPr algn="ctr" eaLnBrk="1" hangingPunct="1"/>
                <a:endParaRPr lang="ko-KR" altLang="en-US" sz="1000" b="1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9" name="Rectangle 2"/>
              <p:cNvSpPr txBox="1">
                <a:spLocks noChangeArrowheads="1"/>
              </p:cNvSpPr>
              <p:nvPr/>
            </p:nvSpPr>
            <p:spPr bwMode="auto">
              <a:xfrm>
                <a:off x="0" y="1452563"/>
                <a:ext cx="4710114" cy="30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latinLnBrk="0" hangingPunct="1">
                  <a:lnSpc>
                    <a:spcPct val="90000"/>
                  </a:lnSpc>
                </a:pPr>
                <a:r>
                  <a:rPr kumimoji="0" lang="ko-KR" altLang="en-US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중소기업기본법 시행령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3</a:t>
                </a:r>
                <a:r>
                  <a:rPr kumimoji="0" lang="ko-KR" altLang="en-US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조 </a:t>
                </a:r>
                <a:r>
                  <a:rPr kumimoji="0" lang="en-US" altLang="ko-KR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&lt;</a:t>
                </a:r>
                <a:r>
                  <a:rPr kumimoji="0" lang="ko-KR" altLang="en-US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별표</a:t>
                </a:r>
                <a:r>
                  <a:rPr kumimoji="0" lang="en-US" altLang="ko-KR" sz="1600" dirty="0">
                    <a:solidFill>
                      <a:schemeClr val="tx1"/>
                    </a:solidFill>
                    <a:latin typeface="+mn-ea"/>
                    <a:ea typeface="+mn-ea"/>
                  </a:rPr>
                  <a:t>1&gt;</a:t>
                </a:r>
                <a:r>
                  <a:rPr kumimoji="0" lang="ko-KR" altLang="en-US" sz="1000" dirty="0">
                    <a:solidFill>
                      <a:schemeClr val="accent2"/>
                    </a:solidFill>
                    <a:latin typeface="+mn-ea"/>
                    <a:ea typeface="+mn-ea"/>
                  </a:rPr>
                  <a:t>             </a:t>
                </a:r>
                <a:endParaRPr kumimoji="0" lang="en-US" altLang="ko-KR" sz="1000" dirty="0">
                  <a:solidFill>
                    <a:schemeClr val="accent2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0" name="직사각형 1"/>
              <p:cNvSpPr>
                <a:spLocks noChangeArrowheads="1"/>
              </p:cNvSpPr>
              <p:nvPr/>
            </p:nvSpPr>
            <p:spPr bwMode="auto">
              <a:xfrm>
                <a:off x="1050913" y="2267284"/>
                <a:ext cx="1918501" cy="30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lang="ko-KR" altLang="en-US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매출액 </a:t>
                </a:r>
                <a:r>
                  <a:rPr lang="en-US" altLang="ko-KR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1,500</a:t>
                </a:r>
                <a:r>
                  <a:rPr lang="ko-KR" altLang="en-US" sz="1000" b="1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억원</a:t>
                </a:r>
                <a:r>
                  <a:rPr lang="ko-KR" altLang="en-US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 이하</a:t>
                </a:r>
                <a:endParaRPr lang="en-US" altLang="ko-KR" sz="1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직사각형 24"/>
              <p:cNvSpPr>
                <a:spLocks noChangeArrowheads="1"/>
              </p:cNvSpPr>
              <p:nvPr/>
            </p:nvSpPr>
            <p:spPr bwMode="auto">
              <a:xfrm>
                <a:off x="7015542" y="2395524"/>
                <a:ext cx="1918501" cy="30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lang="ko-KR" altLang="en-US" sz="1000" b="1">
                    <a:solidFill>
                      <a:schemeClr val="tx1"/>
                    </a:solidFill>
                    <a:latin typeface="+mn-ea"/>
                    <a:ea typeface="+mn-ea"/>
                  </a:rPr>
                  <a:t>매출액 </a:t>
                </a:r>
                <a:r>
                  <a:rPr lang="en-US" altLang="ko-KR" sz="1000" b="1">
                    <a:solidFill>
                      <a:schemeClr val="tx1"/>
                    </a:solidFill>
                    <a:latin typeface="+mn-ea"/>
                    <a:ea typeface="+mn-ea"/>
                  </a:rPr>
                  <a:t>1,000</a:t>
                </a:r>
                <a:r>
                  <a:rPr lang="ko-KR" altLang="en-US" sz="1000" b="1">
                    <a:solidFill>
                      <a:schemeClr val="tx1"/>
                    </a:solidFill>
                    <a:latin typeface="+mn-ea"/>
                    <a:ea typeface="+mn-ea"/>
                  </a:rPr>
                  <a:t>억원 이하</a:t>
                </a:r>
                <a:endParaRPr lang="en-US" altLang="ko-KR" sz="1000" b="1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2" name="직사각형 25"/>
              <p:cNvSpPr>
                <a:spLocks noChangeArrowheads="1"/>
              </p:cNvSpPr>
              <p:nvPr/>
            </p:nvSpPr>
            <p:spPr bwMode="auto">
              <a:xfrm>
                <a:off x="7223084" y="4088526"/>
                <a:ext cx="1781201" cy="30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lang="ko-KR" altLang="en-US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매출액 </a:t>
                </a:r>
                <a:r>
                  <a:rPr lang="en-US" altLang="ko-KR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800</a:t>
                </a:r>
                <a:r>
                  <a:rPr lang="ko-KR" altLang="en-US" sz="1000" b="1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억원</a:t>
                </a:r>
                <a:r>
                  <a:rPr lang="ko-KR" altLang="en-US" sz="1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 이하</a:t>
                </a:r>
                <a:endParaRPr lang="en-US" altLang="ko-KR" sz="1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57" name="직사각형 26"/>
            <p:cNvSpPr>
              <a:spLocks noChangeArrowheads="1"/>
            </p:cNvSpPr>
            <p:nvPr/>
          </p:nvSpPr>
          <p:spPr bwMode="auto">
            <a:xfrm>
              <a:off x="6236635" y="6097617"/>
              <a:ext cx="1781201" cy="30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lang="ko-KR" altLang="en-US" sz="1000" b="1" dirty="0">
                  <a:solidFill>
                    <a:schemeClr val="tx1"/>
                  </a:solidFill>
                  <a:latin typeface="+mn-ea"/>
                  <a:ea typeface="+mn-ea"/>
                </a:rPr>
                <a:t>매출액 </a:t>
              </a:r>
              <a:r>
                <a:rPr lang="en-US" altLang="ko-KR" sz="1000" b="1" dirty="0">
                  <a:solidFill>
                    <a:schemeClr val="tx1"/>
                  </a:solidFill>
                  <a:latin typeface="+mn-ea"/>
                  <a:ea typeface="+mn-ea"/>
                </a:rPr>
                <a:t>600</a:t>
              </a:r>
              <a:r>
                <a:rPr lang="ko-KR" altLang="en-US" sz="1000" b="1" dirty="0" err="1">
                  <a:solidFill>
                    <a:schemeClr val="tx1"/>
                  </a:solidFill>
                  <a:latin typeface="+mn-ea"/>
                  <a:ea typeface="+mn-ea"/>
                </a:rPr>
                <a:t>억원</a:t>
              </a:r>
              <a:r>
                <a:rPr lang="ko-KR" altLang="en-US" sz="1000" b="1" dirty="0">
                  <a:solidFill>
                    <a:schemeClr val="tx1"/>
                  </a:solidFill>
                  <a:latin typeface="+mn-ea"/>
                  <a:ea typeface="+mn-ea"/>
                </a:rPr>
                <a:t> 이하</a:t>
              </a:r>
              <a:endParaRPr lang="en-US" altLang="ko-KR" sz="10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1" name="직사각형 27"/>
          <p:cNvSpPr>
            <a:spLocks noChangeArrowheads="1"/>
          </p:cNvSpPr>
          <p:nvPr/>
        </p:nvSpPr>
        <p:spPr bwMode="auto">
          <a:xfrm>
            <a:off x="3182774" y="6097349"/>
            <a:ext cx="13933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1000" b="1" dirty="0">
                <a:solidFill>
                  <a:schemeClr val="tx1"/>
                </a:solidFill>
              </a:rPr>
              <a:t>매출액 </a:t>
            </a:r>
            <a:r>
              <a:rPr lang="en-US" altLang="ko-KR" sz="1000" b="1" dirty="0">
                <a:solidFill>
                  <a:schemeClr val="tx1"/>
                </a:solidFill>
              </a:rPr>
              <a:t>400</a:t>
            </a:r>
            <a:r>
              <a:rPr lang="ko-KR" altLang="en-US" sz="1000" b="1" dirty="0" err="1">
                <a:solidFill>
                  <a:schemeClr val="tx1"/>
                </a:solidFill>
              </a:rPr>
              <a:t>억원</a:t>
            </a:r>
            <a:r>
              <a:rPr lang="ko-KR" altLang="en-US" sz="1000" b="1" dirty="0">
                <a:solidFill>
                  <a:schemeClr val="tx1"/>
                </a:solidFill>
              </a:rPr>
              <a:t> 이하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111" name="AutoShape 22"/>
          <p:cNvSpPr>
            <a:spLocks noChangeArrowheads="1"/>
          </p:cNvSpPr>
          <p:nvPr/>
        </p:nvSpPr>
        <p:spPr bwMode="auto">
          <a:xfrm rot="10800000" flipV="1">
            <a:off x="6790592" y="3468063"/>
            <a:ext cx="3659280" cy="1096962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ko-KR" altLang="en-US" sz="1000" b="1" dirty="0">
                <a:solidFill>
                  <a:schemeClr val="bg1"/>
                </a:solidFill>
              </a:rPr>
              <a:t>하수처리</a:t>
            </a:r>
            <a:r>
              <a:rPr lang="en-US" altLang="ko-KR" sz="1000" b="1" dirty="0">
                <a:solidFill>
                  <a:schemeClr val="bg1"/>
                </a:solidFill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</a:rPr>
              <a:t>폐기물처리</a:t>
            </a:r>
            <a:r>
              <a:rPr lang="en-US" altLang="ko-KR" sz="1000" b="1" dirty="0">
                <a:solidFill>
                  <a:schemeClr val="bg1"/>
                </a:solidFill>
              </a:rPr>
              <a:t>/</a:t>
            </a:r>
            <a:r>
              <a:rPr lang="ko-KR" altLang="en-US" sz="1000" b="1" dirty="0" err="1">
                <a:solidFill>
                  <a:schemeClr val="bg1"/>
                </a:solidFill>
              </a:rPr>
              <a:t>환경보건업</a:t>
            </a:r>
            <a:r>
              <a:rPr lang="en-US" altLang="ko-KR" sz="1000" b="1" dirty="0">
                <a:solidFill>
                  <a:schemeClr val="bg1"/>
                </a:solidFill>
              </a:rPr>
              <a:t>(E)</a:t>
            </a:r>
          </a:p>
          <a:p>
            <a:pPr algn="ctr" eaLnBrk="1" hangingPunct="1"/>
            <a:r>
              <a:rPr lang="ko-KR" altLang="en-US" sz="1000" b="1" dirty="0">
                <a:solidFill>
                  <a:schemeClr val="bg1"/>
                </a:solidFill>
              </a:rPr>
              <a:t>운수 및 창고업</a:t>
            </a:r>
            <a:r>
              <a:rPr lang="en-US" altLang="ko-KR" sz="1000" b="1" dirty="0">
                <a:solidFill>
                  <a:schemeClr val="bg1"/>
                </a:solidFill>
              </a:rPr>
              <a:t>(h)</a:t>
            </a:r>
          </a:p>
          <a:p>
            <a:pPr algn="ctr" eaLnBrk="1" hangingPunct="1"/>
            <a:r>
              <a:rPr lang="ko-KR" altLang="en-US" sz="1000" b="1" dirty="0">
                <a:solidFill>
                  <a:schemeClr val="bg1"/>
                </a:solidFill>
              </a:rPr>
              <a:t>     정보통신업</a:t>
            </a:r>
            <a:r>
              <a:rPr lang="en-US" altLang="ko-KR" sz="1000" b="1" dirty="0">
                <a:solidFill>
                  <a:schemeClr val="bg1"/>
                </a:solidFill>
              </a:rPr>
              <a:t>(J)</a:t>
            </a:r>
          </a:p>
          <a:p>
            <a:pPr algn="ctr" eaLnBrk="1" hangingPunct="1"/>
            <a:r>
              <a:rPr lang="ko-KR" altLang="en-US" sz="1000" b="1" dirty="0">
                <a:solidFill>
                  <a:schemeClr val="bg1"/>
                </a:solidFill>
              </a:rPr>
              <a:t>음료</a:t>
            </a:r>
            <a:r>
              <a:rPr lang="en-US" altLang="ko-KR" sz="1000" b="1" dirty="0">
                <a:solidFill>
                  <a:schemeClr val="bg1"/>
                </a:solidFill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</a:rPr>
              <a:t>인쇄</a:t>
            </a:r>
            <a:r>
              <a:rPr lang="en-US" altLang="ko-KR" sz="1000" b="1" dirty="0">
                <a:solidFill>
                  <a:schemeClr val="bg1"/>
                </a:solidFill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</a:rPr>
              <a:t>의약품</a:t>
            </a:r>
            <a:r>
              <a:rPr lang="en-US" altLang="ko-KR" sz="1000" b="1" dirty="0">
                <a:solidFill>
                  <a:schemeClr val="bg1"/>
                </a:solidFill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</a:rPr>
              <a:t>광학기기</a:t>
            </a:r>
            <a:r>
              <a:rPr lang="en-US" altLang="ko-KR" sz="1000" b="1" dirty="0">
                <a:solidFill>
                  <a:schemeClr val="bg1"/>
                </a:solidFill>
              </a:rPr>
              <a:t>,</a:t>
            </a:r>
            <a:r>
              <a:rPr lang="ko-KR" altLang="en-US" sz="1000" b="1" dirty="0">
                <a:solidFill>
                  <a:schemeClr val="bg1"/>
                </a:solidFill>
              </a:rPr>
              <a:t>시계</a:t>
            </a:r>
            <a:r>
              <a:rPr lang="en-US" altLang="ko-KR" sz="1000" b="1" dirty="0">
                <a:solidFill>
                  <a:schemeClr val="bg1"/>
                </a:solidFill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</a:rPr>
              <a:t>제조업</a:t>
            </a:r>
            <a:r>
              <a:rPr lang="en-US" altLang="ko-KR" sz="1000" b="1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60538" y="1447339"/>
            <a:ext cx="267092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1600" b="1" dirty="0">
                <a:latin typeface="+mn-ea"/>
              </a:rPr>
              <a:t>&lt;2017</a:t>
            </a:r>
            <a:r>
              <a:rPr lang="ko-KR" altLang="en-US" sz="1600" b="1" dirty="0">
                <a:latin typeface="+mn-ea"/>
              </a:rPr>
              <a:t>년 </a:t>
            </a:r>
            <a:r>
              <a:rPr lang="en-US" altLang="ko-KR" sz="1600" b="1" dirty="0">
                <a:latin typeface="+mn-ea"/>
              </a:rPr>
              <a:t>10</a:t>
            </a:r>
            <a:r>
              <a:rPr lang="ko-KR" altLang="en-US" sz="1600" b="1" dirty="0">
                <a:latin typeface="+mn-ea"/>
              </a:rPr>
              <a:t>월 </a:t>
            </a:r>
            <a:r>
              <a:rPr lang="en-US" altLang="ko-KR" sz="1600" b="1" dirty="0">
                <a:latin typeface="+mn-ea"/>
              </a:rPr>
              <a:t>17</a:t>
            </a:r>
            <a:r>
              <a:rPr lang="ko-KR" altLang="en-US" sz="1600" b="1" dirty="0">
                <a:latin typeface="+mn-ea"/>
              </a:rPr>
              <a:t>일 개정</a:t>
            </a:r>
            <a:r>
              <a:rPr lang="en-US" altLang="ko-KR" sz="1600" b="1" dirty="0">
                <a:latin typeface="+mn-ea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1921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10581" y="107251"/>
            <a:ext cx="8172450" cy="96202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중소기업기본법                           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1766493" y="1970202"/>
            <a:ext cx="8659013" cy="444993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70209" y="1438624"/>
            <a:ext cx="43703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kumimoji="0" lang="ko-KR" altLang="en-US" sz="1600" b="1" dirty="0">
                <a:solidFill>
                  <a:schemeClr val="tx1"/>
                </a:solidFill>
              </a:rPr>
              <a:t>소기업과 </a:t>
            </a:r>
            <a:r>
              <a:rPr kumimoji="0" lang="ko-KR" altLang="en-US" sz="1600" b="1" dirty="0" err="1">
                <a:solidFill>
                  <a:schemeClr val="tx1"/>
                </a:solidFill>
              </a:rPr>
              <a:t>중기업의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 구분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(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법 제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2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조 제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2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항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)</a:t>
            </a:r>
            <a:endParaRPr kumimoji="0" lang="en-US" altLang="ko-KR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직사각형 5"/>
          <p:cNvSpPr>
            <a:spLocks noChangeArrowheads="1"/>
          </p:cNvSpPr>
          <p:nvPr/>
        </p:nvSpPr>
        <p:spPr bwMode="auto">
          <a:xfrm>
            <a:off x="2422600" y="2523095"/>
            <a:ext cx="9906000" cy="78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C00000"/>
                </a:solidFill>
              </a:rPr>
              <a:t>소기업</a:t>
            </a:r>
            <a:r>
              <a:rPr lang="en-US" altLang="ko-KR" sz="1600" b="1" dirty="0">
                <a:solidFill>
                  <a:srgbClr val="C00000"/>
                </a:solidFill>
              </a:rPr>
              <a:t>(</a:t>
            </a:r>
            <a:r>
              <a:rPr lang="ko-KR" altLang="en-US" sz="1600" b="1" dirty="0">
                <a:solidFill>
                  <a:srgbClr val="C00000"/>
                </a:solidFill>
              </a:rPr>
              <a:t>小企業</a:t>
            </a:r>
            <a:r>
              <a:rPr lang="en-US" altLang="ko-KR" sz="1600" b="1" dirty="0">
                <a:solidFill>
                  <a:srgbClr val="C00000"/>
                </a:solidFill>
              </a:rPr>
              <a:t>)</a:t>
            </a:r>
            <a:r>
              <a:rPr lang="ko-KR" altLang="en-US" sz="1600" b="1" dirty="0"/>
              <a:t>은 중소기업 중 다음의 어느 하나에 해당하는 기업을 말하고</a:t>
            </a:r>
            <a:r>
              <a:rPr lang="en-US" altLang="ko-KR" sz="1600" b="1" dirty="0"/>
              <a:t>,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/>
              <a:t>중기업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中企業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은 중소기업 중 소기업을 제외한 기업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시행령 제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조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88064" y="3490824"/>
            <a:ext cx="7010399" cy="24622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600" b="1" dirty="0">
                <a:latin typeface="+mn-ea"/>
              </a:rPr>
              <a:t>광업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제조업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건설업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운수업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출판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영상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방송통신 및 정보서비스업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사업시설관리 및 사업지원 서비스업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err="1">
                <a:latin typeface="+mn-ea"/>
              </a:rPr>
              <a:t>보건업</a:t>
            </a:r>
            <a:r>
              <a:rPr lang="ko-KR" altLang="en-US" sz="1600" b="1" dirty="0">
                <a:latin typeface="+mn-ea"/>
              </a:rPr>
              <a:t> 및 사회복지 서비스업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전문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과학 및 기술 서비스업을 주된 업종으로 하는 경우</a:t>
            </a:r>
            <a:r>
              <a:rPr lang="en-US" altLang="ko-KR" sz="1600" b="1" dirty="0">
                <a:latin typeface="+mn-ea"/>
              </a:rPr>
              <a:t>: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1600" b="1" dirty="0">
                <a:latin typeface="+mn-ea"/>
              </a:rPr>
              <a:t>    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상시 근로자 수가 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50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명 미만인 기업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>
                <a:latin typeface="+mn-ea"/>
              </a:rPr>
              <a:t>상기 이외의 업종을 주된 업종으로 하는 경우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상시 근로자 수가 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10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명</a:t>
            </a:r>
            <a:r>
              <a:rPr lang="ko-KR" altLang="en-US" sz="1600" b="1" dirty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1600" b="1" dirty="0">
                <a:latin typeface="+mn-ea"/>
              </a:rPr>
              <a:t>   </a:t>
            </a:r>
            <a:r>
              <a:rPr lang="ko-KR" altLang="en-US" sz="1600" b="1" dirty="0">
                <a:latin typeface="+mn-ea"/>
              </a:rPr>
              <a:t>미만인 기업</a:t>
            </a:r>
          </a:p>
          <a:p>
            <a:pPr eaLnBrk="0" latinLnBrk="0" hangingPunct="0">
              <a:defRPr/>
            </a:pP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7479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1877" y="60191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중소기업기본법</a:t>
            </a:r>
          </a:p>
        </p:txBody>
      </p:sp>
      <p:sp>
        <p:nvSpPr>
          <p:cNvPr id="9" name="사각형: 둥근 모서리 7"/>
          <p:cNvSpPr/>
          <p:nvPr/>
        </p:nvSpPr>
        <p:spPr>
          <a:xfrm>
            <a:off x="2397861" y="1319414"/>
            <a:ext cx="7396277" cy="9173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96001" y="1474798"/>
            <a:ext cx="7316788" cy="6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주된 업종별 평균매출액 등의 소기업 규모 기준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제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조제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항 관련</a:t>
            </a:r>
            <a:r>
              <a:rPr lang="en-US" altLang="ko-KR" sz="1600" b="1" dirty="0"/>
              <a:t>)</a:t>
            </a:r>
          </a:p>
          <a:p>
            <a:pPr algn="r" latinLnBrk="0">
              <a:lnSpc>
                <a:spcPct val="90000"/>
              </a:lnSpc>
              <a:defRPr/>
            </a:pPr>
            <a:endParaRPr lang="en-US" altLang="ko-KR" sz="1600" b="1" dirty="0"/>
          </a:p>
          <a:p>
            <a:pPr algn="r" latinLnBrk="0">
              <a:lnSpc>
                <a:spcPct val="90000"/>
              </a:lnSpc>
              <a:defRPr/>
            </a:pPr>
            <a:r>
              <a:rPr lang="en-US" altLang="ko-KR" sz="1600" b="1" dirty="0"/>
              <a:t>2017.10.17. </a:t>
            </a:r>
            <a:r>
              <a:rPr lang="ko-KR" altLang="en-US" sz="1600" b="1" dirty="0"/>
              <a:t>개정</a:t>
            </a:r>
            <a:endParaRPr lang="en-US" altLang="ko-KR" sz="16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74" y="2360702"/>
            <a:ext cx="7290352" cy="42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3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7"/>
          <p:cNvSpPr/>
          <p:nvPr/>
        </p:nvSpPr>
        <p:spPr>
          <a:xfrm>
            <a:off x="2397861" y="1380840"/>
            <a:ext cx="7396277" cy="7575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77349" y="1456325"/>
            <a:ext cx="7316788" cy="6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주된 업종별 평균매출액 등의 </a:t>
            </a:r>
            <a:r>
              <a:rPr lang="ko-KR" altLang="en-US" sz="1600" b="1" dirty="0">
                <a:solidFill>
                  <a:srgbClr val="C00000"/>
                </a:solidFill>
              </a:rPr>
              <a:t>소기업 규모 기준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제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조제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항 관련</a:t>
            </a:r>
            <a:r>
              <a:rPr lang="en-US" altLang="ko-KR" sz="1600" b="1" dirty="0"/>
              <a:t>)</a:t>
            </a:r>
          </a:p>
          <a:p>
            <a:pPr algn="r" latinLnBrk="0">
              <a:lnSpc>
                <a:spcPct val="90000"/>
              </a:lnSpc>
              <a:defRPr/>
            </a:pPr>
            <a:endParaRPr lang="en-US" altLang="ko-KR" sz="1600" b="1" dirty="0"/>
          </a:p>
          <a:p>
            <a:pPr algn="r" latinLnBrk="0">
              <a:lnSpc>
                <a:spcPct val="90000"/>
              </a:lnSpc>
              <a:defRPr/>
            </a:pPr>
            <a:r>
              <a:rPr lang="en-US" altLang="ko-KR" sz="1600" b="1" dirty="0"/>
              <a:t>2017.10.17. </a:t>
            </a:r>
            <a:r>
              <a:rPr lang="ko-KR" altLang="en-US" sz="1600" b="1" dirty="0"/>
              <a:t>개정</a:t>
            </a:r>
            <a:endParaRPr lang="en-US" altLang="ko-KR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49" y="2342228"/>
            <a:ext cx="7316788" cy="4118212"/>
          </a:xfrm>
          <a:prstGeom prst="rect">
            <a:avLst/>
          </a:prstGeom>
        </p:spPr>
      </p:pic>
      <p:sp>
        <p:nvSpPr>
          <p:cNvPr id="7" name="제목 2">
            <a:extLst>
              <a:ext uri="{FF2B5EF4-FFF2-40B4-BE49-F238E27FC236}">
                <a16:creationId xmlns:a16="http://schemas.microsoft.com/office/drawing/2014/main" id="{D11B4AA2-3E8E-4909-A16F-D375DCA2A261}"/>
              </a:ext>
            </a:extLst>
          </p:cNvPr>
          <p:cNvSpPr txBox="1">
            <a:spLocks/>
          </p:cNvSpPr>
          <p:nvPr/>
        </p:nvSpPr>
        <p:spPr>
          <a:xfrm>
            <a:off x="241877" y="60191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1.1.1. </a:t>
            </a:r>
            <a:r>
              <a:rPr lang="ko-KR" altLang="en-US" sz="32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중소기업기본법</a:t>
            </a:r>
            <a:endParaRPr lang="ko-KR" altLang="en-US" sz="32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002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7"/>
          <p:cNvSpPr/>
          <p:nvPr/>
        </p:nvSpPr>
        <p:spPr>
          <a:xfrm>
            <a:off x="2397860" y="1197707"/>
            <a:ext cx="7396277" cy="7843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77349" y="1231766"/>
            <a:ext cx="7316788" cy="6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주된 업종별 평균매출액 등의 소기업 규모 기준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제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조제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항 관련</a:t>
            </a:r>
            <a:r>
              <a:rPr lang="en-US" altLang="ko-KR" sz="1600" b="1" dirty="0"/>
              <a:t>)</a:t>
            </a:r>
          </a:p>
          <a:p>
            <a:pPr algn="r" latinLnBrk="0">
              <a:lnSpc>
                <a:spcPct val="90000"/>
              </a:lnSpc>
              <a:defRPr/>
            </a:pPr>
            <a:endParaRPr lang="en-US" altLang="ko-KR" sz="1600" b="1" dirty="0"/>
          </a:p>
          <a:p>
            <a:pPr algn="r" latinLnBrk="0">
              <a:lnSpc>
                <a:spcPct val="90000"/>
              </a:lnSpc>
              <a:defRPr/>
            </a:pPr>
            <a:r>
              <a:rPr lang="en-US" altLang="ko-KR" sz="1600" b="1" dirty="0"/>
              <a:t>2017.10.17. </a:t>
            </a:r>
            <a:r>
              <a:rPr lang="ko-KR" altLang="en-US" sz="1600" b="1" dirty="0"/>
              <a:t>개정</a:t>
            </a:r>
            <a:endParaRPr lang="en-US" altLang="ko-KR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11" y="2301229"/>
            <a:ext cx="7396277" cy="257474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11" y="4875973"/>
            <a:ext cx="7396277" cy="1771360"/>
          </a:xfrm>
          <a:prstGeom prst="rect">
            <a:avLst/>
          </a:prstGeom>
        </p:spPr>
      </p:pic>
      <p:sp>
        <p:nvSpPr>
          <p:cNvPr id="8" name="제목 2">
            <a:extLst>
              <a:ext uri="{FF2B5EF4-FFF2-40B4-BE49-F238E27FC236}">
                <a16:creationId xmlns:a16="http://schemas.microsoft.com/office/drawing/2014/main" id="{5EB51FA6-D5F7-4A4E-B3DB-B4D7B857B0F1}"/>
              </a:ext>
            </a:extLst>
          </p:cNvPr>
          <p:cNvSpPr txBox="1">
            <a:spLocks/>
          </p:cNvSpPr>
          <p:nvPr/>
        </p:nvSpPr>
        <p:spPr>
          <a:xfrm>
            <a:off x="241877" y="60191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1.1.1. </a:t>
            </a:r>
            <a:r>
              <a:rPr lang="ko-KR" altLang="en-US" sz="320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중소기업기본법</a:t>
            </a:r>
            <a:endParaRPr lang="ko-KR" altLang="en-US" sz="32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149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51113" y="92721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1.1.2. </a:t>
            </a:r>
            <a:r>
              <a:rPr lang="ko-KR" altLang="en-US" sz="3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중소기업창업지원법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029098" y="1382392"/>
            <a:ext cx="8142513" cy="169173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13" name="화살표: 아래쪽 7"/>
          <p:cNvSpPr/>
          <p:nvPr/>
        </p:nvSpPr>
        <p:spPr>
          <a:xfrm>
            <a:off x="5719204" y="3300162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8"/>
          <p:cNvSpPr/>
          <p:nvPr/>
        </p:nvSpPr>
        <p:spPr>
          <a:xfrm>
            <a:off x="2029097" y="3925841"/>
            <a:ext cx="8142513" cy="230949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tx1"/>
              </a:solidFill>
              <a:latin typeface="Bauhaus 93" panose="04030905020B02020C02" pitchFamily="82" charset="0"/>
            </a:endParaRPr>
          </a:p>
          <a:p>
            <a:pPr>
              <a:spcBef>
                <a:spcPts val="6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중소기업창업지원법의 적용범위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  ① </a:t>
            </a:r>
            <a:r>
              <a:rPr lang="ko-KR" altLang="en-US" sz="1600" b="1" dirty="0">
                <a:solidFill>
                  <a:schemeClr val="tx1"/>
                </a:solidFill>
              </a:rPr>
              <a:t>창업사업계획승인 및 창업의 기본적인 사항에 대한 적용 </a:t>
            </a:r>
            <a:r>
              <a:rPr lang="en-US" altLang="ko-KR" sz="1600" b="1" dirty="0">
                <a:solidFill>
                  <a:schemeClr val="tx1"/>
                </a:solidFill>
              </a:rPr>
              <a:t>: </a:t>
            </a:r>
            <a:br>
              <a:rPr lang="en-US" altLang="ko-KR" sz="1600" b="1" dirty="0">
                <a:solidFill>
                  <a:schemeClr val="tx1"/>
                </a:solidFill>
              </a:rPr>
            </a:br>
            <a:r>
              <a:rPr lang="en-US" altLang="ko-KR" sz="1600" b="1" dirty="0">
                <a:solidFill>
                  <a:srgbClr val="C00000"/>
                </a:solidFill>
              </a:rPr>
              <a:t>  </a:t>
            </a:r>
            <a:r>
              <a:rPr lang="ko-KR" altLang="en-US" sz="1600" b="1" dirty="0">
                <a:solidFill>
                  <a:srgbClr val="C00000"/>
                </a:solidFill>
              </a:rPr>
              <a:t>“중소기업 창업 지원 법” </a:t>
            </a:r>
            <a:r>
              <a:rPr lang="ko-KR" altLang="en-US" sz="1600" b="1" dirty="0">
                <a:solidFill>
                  <a:schemeClr val="tx1"/>
                </a:solidFill>
              </a:rPr>
              <a:t>적용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  ②</a:t>
            </a:r>
            <a:r>
              <a:rPr lang="ko-KR" altLang="en-US" sz="1600" b="1" dirty="0">
                <a:solidFill>
                  <a:schemeClr val="tx1"/>
                </a:solidFill>
              </a:rPr>
              <a:t> 조세의 감면 </a:t>
            </a:r>
            <a:r>
              <a:rPr lang="en-US" altLang="ko-KR" sz="1600" b="1" dirty="0">
                <a:solidFill>
                  <a:srgbClr val="C00000"/>
                </a:solidFill>
              </a:rPr>
              <a:t>: </a:t>
            </a:r>
            <a:r>
              <a:rPr lang="ko-KR" altLang="en-US" sz="1600" b="1" dirty="0">
                <a:solidFill>
                  <a:srgbClr val="C00000"/>
                </a:solidFill>
              </a:rPr>
              <a:t>“조세특례 제한 법</a:t>
            </a:r>
            <a:r>
              <a:rPr lang="ko-KR" altLang="en-US" sz="1600" b="1" dirty="0">
                <a:solidFill>
                  <a:schemeClr val="tx1"/>
                </a:solidFill>
              </a:rPr>
              <a:t>” 적용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  ③ </a:t>
            </a:r>
            <a:r>
              <a:rPr lang="ko-KR" altLang="en-US" sz="1600" b="1" dirty="0">
                <a:solidFill>
                  <a:schemeClr val="tx1"/>
                </a:solidFill>
              </a:rPr>
              <a:t>기타 각종지원제도 </a:t>
            </a:r>
            <a:r>
              <a:rPr lang="en-US" altLang="ko-KR" sz="1600" b="1" dirty="0">
                <a:solidFill>
                  <a:srgbClr val="C00000"/>
                </a:solidFill>
              </a:rPr>
              <a:t>: </a:t>
            </a:r>
            <a:r>
              <a:rPr lang="ko-KR" altLang="en-US" sz="1600" b="1" dirty="0">
                <a:solidFill>
                  <a:srgbClr val="C00000"/>
                </a:solidFill>
              </a:rPr>
              <a:t>“중소기업 창업 지원 법” </a:t>
            </a:r>
            <a:r>
              <a:rPr lang="ko-KR" altLang="en-US" sz="1600" b="1" dirty="0">
                <a:solidFill>
                  <a:schemeClr val="tx1"/>
                </a:solidFill>
              </a:rPr>
              <a:t>상의 창업에 해당하는 </a:t>
            </a:r>
            <a:br>
              <a:rPr lang="en-US" altLang="ko-KR" sz="1600" b="1" dirty="0">
                <a:solidFill>
                  <a:schemeClr val="tx1"/>
                </a:solidFill>
              </a:rPr>
            </a:br>
            <a:r>
              <a:rPr lang="en-US" altLang="ko-KR" sz="1600" b="1" dirty="0">
                <a:solidFill>
                  <a:schemeClr val="tx1"/>
                </a:solidFill>
              </a:rPr>
              <a:t>       </a:t>
            </a:r>
            <a:r>
              <a:rPr lang="ko-KR" altLang="en-US" sz="1600" b="1" dirty="0">
                <a:solidFill>
                  <a:schemeClr val="tx1"/>
                </a:solidFill>
              </a:rPr>
              <a:t>중소기업 중에서 개별지원제도에서 특별히 정하는 내용을 적용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2942" y="1595330"/>
            <a:ext cx="46863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ko-KR" altLang="en-US" sz="16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중소기업 창업지원법의 목적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63041" y="2031717"/>
            <a:ext cx="7486651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>
                <a:latin typeface="+mn-ea"/>
              </a:rPr>
              <a:t>중소기업의 설립을 촉진하고 성장기반을 조성하여 중소기업의 건전한 발전을 </a:t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>
                <a:latin typeface="+mn-ea"/>
              </a:rPr>
              <a:t>통한 건실한 산업 구조의 구축에 기여함을 목적으로 한다</a:t>
            </a:r>
            <a:r>
              <a:rPr lang="en-US" altLang="ko-KR" sz="1600" b="1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101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77222" y="27747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 창업 지원 법</a:t>
            </a:r>
          </a:p>
        </p:txBody>
      </p:sp>
      <p:sp>
        <p:nvSpPr>
          <p:cNvPr id="9" name="사각형: 둥근 모서리 7"/>
          <p:cNvSpPr/>
          <p:nvPr/>
        </p:nvSpPr>
        <p:spPr>
          <a:xfrm>
            <a:off x="2143861" y="1336076"/>
            <a:ext cx="7650278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10606" y="1470854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장 총칙</a:t>
            </a:r>
            <a:endParaRPr lang="en-US" altLang="ko-KR" sz="1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2143860" y="1993407"/>
            <a:ext cx="9569450" cy="4657864"/>
            <a:chOff x="336550" y="1390650"/>
            <a:chExt cx="9569450" cy="4657864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565149" y="1390650"/>
              <a:ext cx="3247689" cy="47148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ts val="600"/>
                </a:spcBef>
                <a:defRPr/>
              </a:pPr>
              <a:r>
                <a:rPr lang="ko-KR" altLang="en-US" sz="1200" b="1" spc="-100" dirty="0">
                  <a:solidFill>
                    <a:schemeClr val="bg1"/>
                  </a:solidFill>
                </a:rPr>
                <a:t> </a:t>
              </a:r>
              <a:r>
                <a:rPr lang="ko-KR" altLang="en-US" sz="1600" b="1" spc="-100" dirty="0">
                  <a:solidFill>
                    <a:schemeClr val="bg1"/>
                  </a:solidFill>
                </a:rPr>
                <a:t>재 창업 지원</a:t>
              </a:r>
              <a:endParaRPr lang="en-US" altLang="ko-KR" sz="16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5"/>
            <p:cNvSpPr>
              <a:spLocks noChangeArrowheads="1"/>
            </p:cNvSpPr>
            <p:nvPr/>
          </p:nvSpPr>
          <p:spPr bwMode="auto">
            <a:xfrm>
              <a:off x="336550" y="1858963"/>
              <a:ext cx="956945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1. </a:t>
              </a:r>
              <a:r>
                <a:rPr lang="ko-KR" altLang="en-US" b="1" dirty="0"/>
                <a:t>우수한 기술과 경험을 보유한 재 창업희망 중소기업인의 발굴 및 재 창업 교육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2. </a:t>
              </a:r>
              <a:r>
                <a:rPr lang="ko-KR" altLang="en-US" b="1" dirty="0"/>
                <a:t>재 창업에 장애가 되는 각종 부담 및 규제 등의 제도 개선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3. </a:t>
              </a:r>
              <a:r>
                <a:rPr lang="ko-KR" altLang="en-US" b="1" dirty="0" err="1"/>
                <a:t>조세ㆍ법률</a:t>
              </a:r>
              <a:r>
                <a:rPr lang="ko-KR" altLang="en-US" b="1" dirty="0"/>
                <a:t> 상담 등 재 창업을 위한 상담 지원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4. </a:t>
              </a:r>
              <a:r>
                <a:rPr lang="ko-KR" altLang="en-US" b="1" dirty="0"/>
                <a:t>교육센터의 </a:t>
              </a:r>
              <a:r>
                <a:rPr lang="ko-KR" altLang="en-US" b="1" dirty="0" err="1"/>
                <a:t>지정ㆍ운영</a:t>
              </a:r>
              <a:r>
                <a:rPr lang="ko-KR" altLang="en-US" b="1" dirty="0"/>
                <a:t> 등 재 창업지원 시설의 확충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5. </a:t>
              </a:r>
              <a:r>
                <a:rPr lang="ko-KR" altLang="en-US" b="1" dirty="0"/>
                <a:t>그 밖에 재 창업 지원과 관련하여 중소기업청장이 필요하다고 인정하는 사업</a:t>
              </a:r>
            </a:p>
          </p:txBody>
        </p:sp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557213" y="3626344"/>
              <a:ext cx="4462126" cy="65038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r>
                <a:rPr lang="ko-KR" altLang="en-US" sz="1200" b="1" spc="-100" dirty="0">
                  <a:solidFill>
                    <a:schemeClr val="bg1"/>
                  </a:solidFill>
                </a:rPr>
                <a:t> </a:t>
              </a:r>
              <a:endParaRPr lang="en-US" altLang="ko-KR" sz="1200" b="1" spc="-100" dirty="0">
                <a:solidFill>
                  <a:schemeClr val="bg1"/>
                </a:solidFill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ko-KR" altLang="en-US" sz="1600" b="1" dirty="0">
                  <a:solidFill>
                    <a:schemeClr val="bg1"/>
                  </a:solidFill>
                </a:rPr>
                <a:t>지역 특화 산업 창업의 지원</a:t>
              </a:r>
            </a:p>
            <a:p>
              <a:pPr>
                <a:spcBef>
                  <a:spcPts val="600"/>
                </a:spcBef>
                <a:defRPr/>
              </a:pPr>
              <a:endParaRPr lang="en-US" altLang="ko-KR" sz="12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7"/>
            <p:cNvSpPr>
              <a:spLocks noChangeArrowheads="1"/>
            </p:cNvSpPr>
            <p:nvPr/>
          </p:nvSpPr>
          <p:spPr bwMode="auto">
            <a:xfrm>
              <a:off x="336550" y="4294188"/>
              <a:ext cx="948848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ko-KR" altLang="en-US" b="1" dirty="0"/>
                <a:t>① 중소기업청장은 지역의 고용창출 및 지역경제 활성화를 위하여 지역특화산업에 속하는 업종의 </a:t>
              </a:r>
              <a:endParaRPr lang="en-US" altLang="ko-KR" b="1" dirty="0"/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   </a:t>
              </a:r>
              <a:r>
                <a:rPr lang="ko-KR" altLang="en-US" b="1" dirty="0"/>
                <a:t>창업을 촉진하는 계획을 수립할 수 있다</a:t>
              </a:r>
              <a:r>
                <a:rPr lang="en-US" altLang="ko-KR" b="1" dirty="0"/>
                <a:t>.</a:t>
              </a:r>
              <a:endParaRPr lang="ko-KR" altLang="en-US" b="1" dirty="0"/>
            </a:p>
            <a:p>
              <a:pPr eaLnBrk="1" hangingPunct="1">
                <a:lnSpc>
                  <a:spcPct val="150000"/>
                </a:lnSpc>
              </a:pPr>
              <a:r>
                <a:rPr lang="ko-KR" altLang="en-US" b="1" dirty="0"/>
                <a:t>② 지방자치단체의 장은 제</a:t>
              </a:r>
              <a:r>
                <a:rPr lang="en-US" altLang="ko-KR" b="1" dirty="0"/>
                <a:t>1</a:t>
              </a:r>
              <a:r>
                <a:rPr lang="ko-KR" altLang="en-US" b="1" dirty="0"/>
                <a:t>항에 따른 계획에 따라 해당 지방자치단체의 지역특화산업의 기술과 경험</a:t>
              </a:r>
              <a:endParaRPr lang="en-US" altLang="ko-KR" b="1" dirty="0"/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b="1" dirty="0"/>
                <a:t>   </a:t>
              </a:r>
              <a:r>
                <a:rPr lang="ko-KR" altLang="en-US" b="1" dirty="0"/>
                <a:t>을 보유한 예비창업자 또는 창업자의 </a:t>
              </a:r>
              <a:r>
                <a:rPr lang="ko-KR" altLang="en-US" b="1" dirty="0" err="1"/>
                <a:t>발굴ㆍ육성</a:t>
              </a:r>
              <a:r>
                <a:rPr lang="ko-KR" altLang="en-US" b="1" dirty="0"/>
                <a:t> 및 그에 대한 지원 등의 사업을 추진할 수 있다</a:t>
              </a:r>
              <a:r>
                <a:rPr lang="en-US" altLang="ko-KR" b="1" dirty="0"/>
                <a:t>.</a:t>
              </a:r>
              <a:endParaRPr lang="ko-KR" altLang="en-US" b="1" dirty="0"/>
            </a:p>
            <a:p>
              <a:pPr eaLnBrk="1" hangingPunct="1">
                <a:lnSpc>
                  <a:spcPct val="150000"/>
                </a:lnSpc>
              </a:pPr>
              <a:r>
                <a:rPr lang="ko-KR" altLang="en-US" b="1" dirty="0"/>
                <a:t>③ 중소기업청장은 제</a:t>
              </a:r>
              <a:r>
                <a:rPr lang="en-US" altLang="ko-KR" b="1" dirty="0"/>
                <a:t>1</a:t>
              </a:r>
              <a:r>
                <a:rPr lang="ko-KR" altLang="en-US" b="1" dirty="0"/>
                <a:t>항에 따른 계획의 수립을 위하여 필요한 경우에는 지방 자치 단체장에게 관련</a:t>
              </a:r>
              <a:endParaRPr lang="en-US" altLang="ko-KR" b="1" dirty="0"/>
            </a:p>
            <a:p>
              <a:pPr eaLnBrk="1" hangingPunct="1">
                <a:lnSpc>
                  <a:spcPct val="150000"/>
                </a:lnSpc>
              </a:pPr>
              <a:r>
                <a:rPr lang="ko-KR" altLang="en-US" b="1" dirty="0"/>
                <a:t>    자료의 제출을 요청할 수 있다</a:t>
              </a:r>
              <a:r>
                <a:rPr lang="en-US" altLang="ko-KR" b="1" dirty="0">
                  <a:solidFill>
                    <a:srgbClr val="0000CC"/>
                  </a:solidFill>
                </a:rPr>
                <a:t>.</a:t>
              </a:r>
              <a:r>
                <a:rPr lang="ko-KR" altLang="en-US" b="1" dirty="0">
                  <a:solidFill>
                    <a:srgbClr val="0000CC"/>
                  </a:solidFill>
                </a:rPr>
                <a:t>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119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52713" y="4982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 창업 지원 법</a:t>
            </a:r>
          </a:p>
        </p:txBody>
      </p:sp>
      <p:sp>
        <p:nvSpPr>
          <p:cNvPr id="9" name="사각형: 둥근 모서리 7"/>
          <p:cNvSpPr/>
          <p:nvPr/>
        </p:nvSpPr>
        <p:spPr>
          <a:xfrm>
            <a:off x="2499639" y="1365541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79127" y="1485733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장 총칙</a:t>
            </a:r>
            <a:endParaRPr lang="en-US" altLang="ko-KR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2499639" y="2074531"/>
            <a:ext cx="7396277" cy="4437106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17091" y="2744593"/>
            <a:ext cx="6930688" cy="38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(1) </a:t>
            </a:r>
            <a:r>
              <a:rPr lang="ko-KR" altLang="en-US" sz="1600" b="1" dirty="0"/>
              <a:t>창업보육센터사업자</a:t>
            </a:r>
            <a:endParaRPr lang="en-US" altLang="ko-KR" sz="1600" b="1" dirty="0"/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(2) </a:t>
            </a:r>
            <a:r>
              <a:rPr lang="ko-KR" altLang="en-US" sz="1600" b="1" dirty="0"/>
              <a:t>창업대학원</a:t>
            </a:r>
            <a:endParaRPr lang="en-US" altLang="ko-KR" sz="1600" b="1" dirty="0"/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(3) </a:t>
            </a:r>
            <a:r>
              <a:rPr lang="ko-KR" altLang="en-US" sz="1600" b="1" dirty="0"/>
              <a:t>중소기업 창업 투자 회사</a:t>
            </a:r>
            <a:endParaRPr lang="en-US" altLang="ko-KR" sz="1600" b="1" dirty="0"/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(3) </a:t>
            </a:r>
            <a:r>
              <a:rPr lang="ko-KR" altLang="en-US" sz="1600" b="1" dirty="0"/>
              <a:t>중소기업 창업 투자 조합</a:t>
            </a:r>
            <a:endParaRPr lang="en-US" altLang="ko-KR" sz="1600" b="1" dirty="0"/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(4) </a:t>
            </a:r>
            <a:r>
              <a:rPr lang="ko-KR" altLang="en-US" sz="1600" b="1" dirty="0"/>
              <a:t>중소기업 상담 회사</a:t>
            </a:r>
            <a:endParaRPr lang="en-US" altLang="ko-KR" sz="1600" b="1" dirty="0"/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(6) </a:t>
            </a:r>
            <a:r>
              <a:rPr lang="ko-KR" altLang="en-US" sz="1600" b="1" dirty="0"/>
              <a:t>창업을 촉진하기 위한 업무를 전담하는 조직</a:t>
            </a:r>
          </a:p>
          <a:p>
            <a:pPr marL="457200" indent="-457200" latinLnBrk="0">
              <a:lnSpc>
                <a:spcPct val="150000"/>
              </a:lnSpc>
              <a:defRPr/>
            </a:pPr>
            <a:r>
              <a:rPr lang="en-US" altLang="ko-KR" sz="1600" b="1" dirty="0"/>
              <a:t>(7) </a:t>
            </a:r>
            <a:r>
              <a:rPr lang="ko-KR" altLang="en-US" sz="1600" b="1" dirty="0"/>
              <a:t>그 밖에 창업 강좌의 개최 또는 창업 정보의 제공 등 창업 지원 사업을 하는 자로서 중소기업청장이 고시하는 기준을 갖춘 사업자</a:t>
            </a:r>
            <a:endParaRPr lang="en-US" altLang="ko-KR" sz="1600" b="1" dirty="0"/>
          </a:p>
          <a:p>
            <a:pPr marL="457200" indent="-457200" latinLnBrk="0">
              <a:lnSpc>
                <a:spcPct val="90000"/>
              </a:lnSpc>
              <a:buFontTx/>
              <a:buAutoNum type="arabicParenBoth"/>
              <a:defRPr/>
            </a:pPr>
            <a:endParaRPr lang="en-US" altLang="ko-KR" sz="2000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94326" y="2116039"/>
            <a:ext cx="7454396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ko-KR" altLang="en-US" b="1" dirty="0"/>
              <a:t>창업지원에 관한 사업을 하는 자 </a:t>
            </a:r>
            <a:r>
              <a:rPr lang="en-US" altLang="ko-KR" sz="2000" b="1" dirty="0">
                <a:solidFill>
                  <a:srgbClr val="000099"/>
                </a:solidFill>
              </a:rPr>
              <a:t>:</a:t>
            </a:r>
            <a:r>
              <a:rPr lang="en-US" altLang="ko-KR" sz="2000" b="1" dirty="0"/>
              <a:t> </a:t>
            </a:r>
            <a:r>
              <a:rPr lang="ko-KR" altLang="en-US" b="1" dirty="0"/>
              <a:t>아래 어느 하나에 해당하는 자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59374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25004" y="4618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중소기업 창업 지원 법</a:t>
            </a:r>
          </a:p>
        </p:txBody>
      </p:sp>
      <p:sp>
        <p:nvSpPr>
          <p:cNvPr id="9" name="사각형: 둥근 모서리 7"/>
          <p:cNvSpPr/>
          <p:nvPr/>
        </p:nvSpPr>
        <p:spPr>
          <a:xfrm>
            <a:off x="2416512" y="1271647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96000" y="1391839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장 총칙</a:t>
            </a:r>
            <a:endParaRPr lang="en-US" altLang="ko-KR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2427930" y="2009809"/>
            <a:ext cx="7396277" cy="4553267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80936" y="2446370"/>
            <a:ext cx="733212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1. </a:t>
            </a:r>
            <a:r>
              <a:rPr lang="ko-KR" altLang="en-US" sz="1600" b="1" dirty="0"/>
              <a:t>대학 내 창업 지원 업무의 총괄 기획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조정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2. </a:t>
            </a:r>
            <a:r>
              <a:rPr lang="ko-KR" altLang="en-US" sz="1600" b="1" dirty="0"/>
              <a:t>대학 내 </a:t>
            </a:r>
            <a:r>
              <a:rPr lang="en-US" altLang="ko-KR" sz="1600" b="1" dirty="0"/>
              <a:t>"</a:t>
            </a:r>
            <a:r>
              <a:rPr lang="ko-KR" altLang="en-US" sz="1600" b="1" dirty="0"/>
              <a:t>기업가정신</a:t>
            </a:r>
            <a:r>
              <a:rPr lang="en-US" altLang="ko-KR" sz="1600" b="1" dirty="0"/>
              <a:t>＂</a:t>
            </a:r>
            <a:r>
              <a:rPr lang="ko-KR" altLang="en-US" sz="1600" b="1" dirty="0"/>
              <a:t> 및 창업 교육 제고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3. </a:t>
            </a:r>
            <a:r>
              <a:rPr lang="ko-KR" altLang="en-US" sz="1600" b="1" dirty="0"/>
              <a:t>창업자 발굴 및 사업화 지원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ko-KR" altLang="en-US" sz="1600" b="1" dirty="0"/>
              <a:t>대학 내 창업보육센터 등 창업지원기구 관리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5. </a:t>
            </a:r>
            <a:r>
              <a:rPr lang="ko-KR" altLang="en-US" sz="1600" b="1" dirty="0"/>
              <a:t>해당 대학 내 창업기업에 대한 투자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인력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기술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판로 등에 대한 지원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6. </a:t>
            </a:r>
            <a:r>
              <a:rPr lang="ko-KR" altLang="en-US" sz="1600" b="1" dirty="0"/>
              <a:t>「벤처기업육성에 관한 특별조치법」 제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조제</a:t>
            </a:r>
            <a:r>
              <a:rPr lang="en-US" altLang="ko-KR" sz="1600" b="1" dirty="0"/>
              <a:t>5</a:t>
            </a:r>
            <a:r>
              <a:rPr lang="ko-KR" altLang="en-US" sz="1600" b="1" dirty="0"/>
              <a:t>항에 따른 실험실공장과 같은 조  제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항에 따른 신기술창업전문회사에 대한 자금 등 지원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7. </a:t>
            </a:r>
            <a:r>
              <a:rPr lang="ko-KR" altLang="en-US" sz="1600" b="1" dirty="0"/>
              <a:t>창업 수요 및 활동에 대한 정보의 수집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제공 및 홍보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8. </a:t>
            </a:r>
            <a:r>
              <a:rPr lang="ko-KR" altLang="en-US" sz="1600" b="1" dirty="0"/>
              <a:t>해당 대학 내 창업지원사업 관련 업무 담당자에 대한 교육 및 훈련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9. </a:t>
            </a:r>
            <a:r>
              <a:rPr lang="ko-KR" altLang="en-US" sz="1600" b="1" dirty="0"/>
              <a:t>대학 간 창업지원사업의 연계 및 조정</a:t>
            </a:r>
            <a:endParaRPr lang="en-US" altLang="ko-KR" sz="2000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80588" y="1860444"/>
            <a:ext cx="7454396" cy="56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ko-KR" altLang="en-US" b="1" dirty="0"/>
              <a:t>대학 내 창업지원 전담 조직의 업무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512947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905599" y="204068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사각형: 둥근 모서리 7"/>
          <p:cNvSpPr/>
          <p:nvPr/>
        </p:nvSpPr>
        <p:spPr>
          <a:xfrm>
            <a:off x="2906040" y="3842429"/>
            <a:ext cx="7396277" cy="253744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5528" y="4060048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벤처기업의 요건</a:t>
            </a:r>
            <a:endParaRPr lang="en-US" altLang="ko-KR" sz="16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3074641" y="1948583"/>
            <a:ext cx="7059072" cy="1708088"/>
            <a:chOff x="803275" y="1711325"/>
            <a:chExt cx="8256588" cy="2354729"/>
          </a:xfrm>
        </p:grpSpPr>
        <p:sp>
          <p:nvSpPr>
            <p:cNvPr id="37" name="AutoShape 94"/>
            <p:cNvSpPr>
              <a:spLocks noChangeArrowheads="1"/>
            </p:cNvSpPr>
            <p:nvPr/>
          </p:nvSpPr>
          <p:spPr bwMode="auto">
            <a:xfrm>
              <a:off x="5483225" y="1757363"/>
              <a:ext cx="3576638" cy="687387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400" b="1" dirty="0">
                  <a:solidFill>
                    <a:schemeClr val="tx1"/>
                  </a:solidFill>
                </a:rPr>
                <a:t>벤처기업의 </a:t>
              </a:r>
              <a:br>
                <a:rPr lang="en-US" altLang="ko-KR" sz="1400" b="1" dirty="0">
                  <a:solidFill>
                    <a:schemeClr val="tx1"/>
                  </a:solidFill>
                </a:rPr>
              </a:br>
              <a:r>
                <a:rPr lang="ko-KR" altLang="en-US" sz="1400" b="1" dirty="0">
                  <a:solidFill>
                    <a:schemeClr val="tx1"/>
                  </a:solidFill>
                </a:rPr>
                <a:t>창업 촉진</a:t>
              </a: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03275" y="1711325"/>
              <a:ext cx="7731125" cy="2354729"/>
              <a:chOff x="803275" y="1711325"/>
              <a:chExt cx="7731125" cy="2354729"/>
            </a:xfrm>
          </p:grpSpPr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1775198" y="3919523"/>
                <a:ext cx="747117" cy="146531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 sz="1000"/>
              </a:p>
            </p:txBody>
          </p:sp>
          <p:sp>
            <p:nvSpPr>
              <p:cNvPr id="36" name="AutoShape 68"/>
              <p:cNvSpPr>
                <a:spLocks noChangeArrowheads="1"/>
              </p:cNvSpPr>
              <p:nvPr/>
            </p:nvSpPr>
            <p:spPr bwMode="auto">
              <a:xfrm>
                <a:off x="803275" y="1711325"/>
                <a:ext cx="3798888" cy="71596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400" b="1" dirty="0">
                    <a:solidFill>
                      <a:schemeClr val="tx1"/>
                    </a:solidFill>
                  </a:rPr>
                  <a:t>기존 기업의 </a:t>
                </a:r>
                <a:br>
                  <a:rPr lang="en-US" altLang="ko-KR" sz="1400" b="1" dirty="0">
                    <a:solidFill>
                      <a:schemeClr val="tx1"/>
                    </a:solidFill>
                  </a:rPr>
                </a:br>
                <a:r>
                  <a:rPr lang="ko-KR" altLang="en-US" sz="1400" b="1" dirty="0">
                    <a:solidFill>
                      <a:schemeClr val="tx1"/>
                    </a:solidFill>
                  </a:rPr>
                  <a:t>벤처기업으로의 전환</a:t>
                </a:r>
              </a:p>
            </p:txBody>
          </p:sp>
          <p:pic>
            <p:nvPicPr>
              <p:cNvPr id="38" name="Picture 80" descr="0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2163" y="2060575"/>
                <a:ext cx="833437" cy="731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71"/>
              <p:cNvSpPr>
                <a:spLocks noChangeArrowheads="1"/>
              </p:cNvSpPr>
              <p:nvPr/>
            </p:nvSpPr>
            <p:spPr bwMode="auto">
              <a:xfrm>
                <a:off x="1524000" y="2859088"/>
                <a:ext cx="7010400" cy="10112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40161" dir="4293903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우리 산업의 구조조정을 원활히 하고 경쟁력을 </a:t>
                </a:r>
                <a:br>
                  <a:rPr lang="en-US" altLang="ko-KR" sz="1400" b="1" dirty="0">
                    <a:solidFill>
                      <a:schemeClr val="bg1"/>
                    </a:solidFill>
                  </a:rPr>
                </a:br>
                <a:r>
                  <a:rPr lang="ko-KR" altLang="en-US" sz="1400" b="1" dirty="0">
                    <a:solidFill>
                      <a:schemeClr val="bg1"/>
                    </a:solidFill>
                  </a:rPr>
                  <a:t>강화 하는데</a:t>
                </a:r>
                <a:r>
                  <a:rPr lang="en-US" altLang="ko-KR" sz="1400" b="1" dirty="0">
                    <a:solidFill>
                      <a:schemeClr val="bg1"/>
                    </a:solidFill>
                  </a:rPr>
                  <a:t> 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기여함을 목적으로 함</a:t>
                </a:r>
              </a:p>
            </p:txBody>
          </p:sp>
        </p:grpSp>
      </p:grpSp>
      <p:sp>
        <p:nvSpPr>
          <p:cNvPr id="40" name="사각형: 둥근 모서리 7"/>
          <p:cNvSpPr/>
          <p:nvPr/>
        </p:nvSpPr>
        <p:spPr>
          <a:xfrm>
            <a:off x="2906040" y="1082719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985528" y="1202911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목적</a:t>
            </a:r>
            <a:endParaRPr lang="en-US" altLang="ko-KR" sz="1600" b="1" dirty="0"/>
          </a:p>
        </p:txBody>
      </p:sp>
      <p:sp>
        <p:nvSpPr>
          <p:cNvPr id="64" name="TextBox 35"/>
          <p:cNvSpPr txBox="1">
            <a:spLocks noChangeArrowheads="1"/>
          </p:cNvSpPr>
          <p:nvPr/>
        </p:nvSpPr>
        <p:spPr bwMode="auto">
          <a:xfrm>
            <a:off x="3207572" y="4489553"/>
            <a:ext cx="90995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중소기업기본법 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조의 규정에 의한 중소기업일 것</a:t>
            </a:r>
            <a:endParaRPr lang="en-US" altLang="ko-KR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다음의 어느 하나에 해당할 것</a:t>
            </a:r>
            <a:endParaRPr lang="en-US" altLang="ko-KR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+mn-ea"/>
                <a:ea typeface="+mn-ea"/>
              </a:rPr>
              <a:t>   -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벤처투자기업</a:t>
            </a:r>
            <a:endParaRPr lang="en-US" altLang="ko-KR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  -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연구개발기업</a:t>
            </a:r>
            <a:endParaRPr lang="en-US" altLang="ko-KR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   -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기술평가보증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대출기업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ea typeface="+mn-ea"/>
              </a:rPr>
              <a:t>폐지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ea typeface="+mn-ea"/>
              </a:rPr>
              <a:t>)-&gt;</a:t>
            </a:r>
            <a:r>
              <a:rPr lang="ko-KR" altLang="en-US" sz="1400" b="1" dirty="0">
                <a:solidFill>
                  <a:srgbClr val="C00000"/>
                </a:solidFill>
                <a:latin typeface="+mn-ea"/>
                <a:ea typeface="+mn-ea"/>
              </a:rPr>
              <a:t>혁신성장유형</a:t>
            </a:r>
            <a:r>
              <a:rPr lang="en-US" altLang="ko-KR" sz="14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>
                <a:solidFill>
                  <a:srgbClr val="C00000"/>
                </a:solidFill>
                <a:latin typeface="+mn-ea"/>
                <a:ea typeface="+mn-ea"/>
              </a:rPr>
              <a:t>신설</a:t>
            </a:r>
            <a:r>
              <a:rPr lang="en-US" altLang="ko-KR" sz="1400" b="1" dirty="0">
                <a:solidFill>
                  <a:srgbClr val="C00000"/>
                </a:solidFill>
                <a:latin typeface="+mn-ea"/>
                <a:ea typeface="+mn-ea"/>
              </a:rPr>
              <a:t>)/2021.02.12 </a:t>
            </a:r>
            <a:r>
              <a:rPr lang="ko-KR" altLang="en-US" sz="1400" b="1" dirty="0">
                <a:solidFill>
                  <a:srgbClr val="C00000"/>
                </a:solidFill>
                <a:latin typeface="+mn-ea"/>
                <a:ea typeface="+mn-ea"/>
              </a:rPr>
              <a:t>개정</a:t>
            </a:r>
          </a:p>
        </p:txBody>
      </p:sp>
    </p:spTree>
    <p:extLst>
      <p:ext uri="{BB962C8B-B14F-4D97-AF65-F5344CB8AC3E}">
        <p14:creationId xmlns:p14="http://schemas.microsoft.com/office/powerpoint/2010/main" val="34809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1194751" y="1389011"/>
            <a:ext cx="9210368" cy="4662488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Patent Troll – Peter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Detkin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정의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특허를 현재 실시하고 있지도 않고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(not practicing),</a:t>
            </a:r>
          </a:p>
          <a:p>
            <a:pPr>
              <a:buNone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미래에도 실시할 의사가 없고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(have no intention of practicing)</a:t>
            </a:r>
          </a:p>
          <a:p>
            <a:pPr>
              <a:buNone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대부분 과거에도 실시한 적이 없는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(never practiced at all) 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특허로 막대한 돈을 벌려는 자</a:t>
            </a:r>
            <a:endParaRPr lang="en-US" altLang="ko-KR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ko-KR" altLang="en-US" sz="1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Patent Troll –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최근의 정의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특허된 발명을 제조하거나 사용하지는 않으면서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>
              <a:buNone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라이선스 및 소송의 협상을 통해 특허권을 행사</a:t>
            </a:r>
            <a:endParaRPr lang="en-US" altLang="ko-KR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1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비실시자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(NPE: Non-Practicing Entity)</a:t>
            </a: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70221" y="132071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지식재산 분쟁 </a:t>
            </a:r>
          </a:p>
        </p:txBody>
      </p:sp>
      <p:pic>
        <p:nvPicPr>
          <p:cNvPr id="6" name="그림 5" descr="zz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4657"/>
          <a:stretch/>
        </p:blipFill>
        <p:spPr>
          <a:xfrm>
            <a:off x="5154562" y="3114219"/>
            <a:ext cx="6238502" cy="34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2419101" y="946578"/>
            <a:ext cx="8325795" cy="108808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13" name="화살표: 아래쪽 7"/>
          <p:cNvSpPr/>
          <p:nvPr/>
        </p:nvSpPr>
        <p:spPr>
          <a:xfrm>
            <a:off x="6183432" y="2115743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8"/>
          <p:cNvSpPr/>
          <p:nvPr/>
        </p:nvSpPr>
        <p:spPr>
          <a:xfrm>
            <a:off x="1643603" y="2525295"/>
            <a:ext cx="9876793" cy="421413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rgbClr val="0000CC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rgbClr val="0000CC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rgbClr val="0000CC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법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조의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2&gt; 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항 </a:t>
            </a:r>
            <a:r>
              <a:rPr lang="ko-KR" altLang="en-US" sz="1600" b="1" dirty="0" err="1">
                <a:solidFill>
                  <a:srgbClr val="0000CC"/>
                </a:solidFill>
                <a:latin typeface="+mn-ea"/>
              </a:rPr>
              <a:t>가목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(8)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항 개인자격 신설 </a:t>
            </a:r>
            <a:endParaRPr lang="en-US" altLang="ko-KR" sz="1600" b="1" dirty="0">
              <a:solidFill>
                <a:srgbClr val="0000CC"/>
              </a:solidFill>
              <a:latin typeface="+mn-ea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투자실적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경력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자격요건 등 대통령령으로 정하는 기준을 충족하는 개인</a:t>
            </a:r>
            <a:endParaRPr lang="en-US" altLang="ko-KR" sz="1600" b="1" dirty="0">
              <a:solidFill>
                <a:srgbClr val="0000CC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latin typeface="맑은 고딕" pitchFamily="50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시행령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조의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3&gt;3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항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</a:rPr>
              <a:t>1. </a:t>
            </a:r>
            <a:r>
              <a:rPr lang="ko-KR" altLang="en-US" sz="1400" b="1" dirty="0">
                <a:solidFill>
                  <a:schemeClr val="tx1"/>
                </a:solidFill>
              </a:rPr>
              <a:t>다음기업의 주식 또는 지분에 대한 투자로서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</a:rPr>
              <a:t>년 이상 보유했거나 보유 중인 해당 신주 또는 지분에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tx1"/>
                </a:solidFill>
              </a:rPr>
              <a:t>    대한 최근 </a:t>
            </a:r>
            <a:r>
              <a:rPr lang="en-US" altLang="ko-KR" sz="1400" b="1" dirty="0">
                <a:solidFill>
                  <a:schemeClr val="tx1"/>
                </a:solidFill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</a:rPr>
              <a:t>년간의 투자실적 금액의 합계가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 err="1">
                <a:solidFill>
                  <a:schemeClr val="tx1"/>
                </a:solidFill>
              </a:rPr>
              <a:t>억원</a:t>
            </a:r>
            <a:r>
              <a:rPr lang="ko-KR" altLang="en-US" sz="1400" b="1" dirty="0">
                <a:solidFill>
                  <a:schemeClr val="tx1"/>
                </a:solidFill>
              </a:rPr>
              <a:t> 이상의 범위에서 중소기업청장이 정하는 금액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1400" b="1" dirty="0">
                <a:solidFill>
                  <a:schemeClr val="tx1"/>
                </a:solidFill>
              </a:rPr>
              <a:t>    </a:t>
            </a:r>
            <a:r>
              <a:rPr lang="ko-KR" altLang="en-US" sz="1400" b="1" dirty="0">
                <a:solidFill>
                  <a:schemeClr val="tx1"/>
                </a:solidFill>
              </a:rPr>
              <a:t>이상일 것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dirty="0">
                <a:solidFill>
                  <a:srgbClr val="0000CC"/>
                </a:solidFill>
              </a:rPr>
              <a:t>(1) </a:t>
            </a:r>
            <a:r>
              <a:rPr lang="ko-KR" altLang="en-US" sz="1400" b="1" dirty="0">
                <a:solidFill>
                  <a:srgbClr val="0000CC"/>
                </a:solidFill>
              </a:rPr>
              <a:t>벤처기업 </a:t>
            </a:r>
            <a:r>
              <a:rPr lang="en-US" altLang="ko-KR" sz="1400" b="1" dirty="0">
                <a:solidFill>
                  <a:srgbClr val="0000CC"/>
                </a:solidFill>
              </a:rPr>
              <a:t>– </a:t>
            </a:r>
            <a:r>
              <a:rPr lang="ko-KR" altLang="en-US" sz="1400" b="1" dirty="0">
                <a:solidFill>
                  <a:srgbClr val="0000CC"/>
                </a:solidFill>
              </a:rPr>
              <a:t>벤처투자기업</a:t>
            </a:r>
            <a:r>
              <a:rPr lang="en-US" altLang="ko-KR" sz="1400" b="1" dirty="0">
                <a:solidFill>
                  <a:srgbClr val="0000CC"/>
                </a:solidFill>
              </a:rPr>
              <a:t>, </a:t>
            </a:r>
            <a:r>
              <a:rPr lang="ko-KR" altLang="en-US" sz="1400" b="1" dirty="0">
                <a:solidFill>
                  <a:srgbClr val="0000CC"/>
                </a:solidFill>
              </a:rPr>
              <a:t>연구개발기업</a:t>
            </a:r>
            <a:r>
              <a:rPr lang="en-US" altLang="ko-KR" sz="1400" b="1" dirty="0">
                <a:solidFill>
                  <a:srgbClr val="0000CC"/>
                </a:solidFill>
              </a:rPr>
              <a:t>, </a:t>
            </a:r>
            <a:r>
              <a:rPr lang="ko-KR" altLang="en-US" sz="1400" b="1" dirty="0">
                <a:solidFill>
                  <a:srgbClr val="0000CC"/>
                </a:solidFill>
              </a:rPr>
              <a:t>혁신성장기업</a:t>
            </a:r>
            <a:endParaRPr lang="en-US" altLang="ko-KR" sz="1400" b="1" dirty="0">
              <a:solidFill>
                <a:srgbClr val="0000CC"/>
              </a:solidFill>
            </a:endParaRPr>
          </a:p>
          <a:p>
            <a:r>
              <a:rPr lang="en-US" altLang="ko-KR" sz="1400" b="1" dirty="0">
                <a:solidFill>
                  <a:srgbClr val="0000CC"/>
                </a:solidFill>
              </a:rPr>
              <a:t>(2) </a:t>
            </a:r>
            <a:r>
              <a:rPr lang="ko-KR" altLang="en-US" sz="1400" b="1" dirty="0">
                <a:solidFill>
                  <a:srgbClr val="0000CC"/>
                </a:solidFill>
              </a:rPr>
              <a:t>창업자 </a:t>
            </a:r>
            <a:r>
              <a:rPr lang="en-US" altLang="ko-KR" sz="1400" b="1" dirty="0">
                <a:solidFill>
                  <a:srgbClr val="0000CC"/>
                </a:solidFill>
              </a:rPr>
              <a:t>– </a:t>
            </a:r>
            <a:r>
              <a:rPr lang="ko-KR" altLang="en-US" sz="1400" b="1" dirty="0">
                <a:solidFill>
                  <a:srgbClr val="0000CC"/>
                </a:solidFill>
              </a:rPr>
              <a:t>창업 후 </a:t>
            </a:r>
            <a:r>
              <a:rPr lang="en-US" altLang="ko-KR" sz="1400" b="1" dirty="0">
                <a:solidFill>
                  <a:srgbClr val="0000CC"/>
                </a:solidFill>
              </a:rPr>
              <a:t>7</a:t>
            </a:r>
            <a:r>
              <a:rPr lang="ko-KR" altLang="en-US" sz="1400" b="1" dirty="0">
                <a:solidFill>
                  <a:srgbClr val="0000CC"/>
                </a:solidFill>
              </a:rPr>
              <a:t>년 이내인 창업자</a:t>
            </a:r>
            <a:endParaRPr lang="en-US" altLang="ko-KR" sz="1400" b="1" dirty="0">
              <a:solidFill>
                <a:srgbClr val="0000CC"/>
              </a:solidFill>
            </a:endParaRPr>
          </a:p>
          <a:p>
            <a:r>
              <a:rPr lang="en-US" altLang="ko-KR" sz="1400" b="1" dirty="0">
                <a:solidFill>
                  <a:srgbClr val="0000CC"/>
                </a:solidFill>
              </a:rPr>
              <a:t>(3) </a:t>
            </a:r>
            <a:r>
              <a:rPr lang="ko-KR" altLang="en-US" sz="1400" b="1" dirty="0">
                <a:solidFill>
                  <a:srgbClr val="0000CC"/>
                </a:solidFill>
              </a:rPr>
              <a:t>기술 혁신형 기업</a:t>
            </a:r>
            <a:endParaRPr lang="en-US" altLang="ko-KR" sz="1400" b="1" dirty="0">
              <a:solidFill>
                <a:srgbClr val="0000CC"/>
              </a:solidFill>
            </a:endParaRPr>
          </a:p>
          <a:p>
            <a:endParaRPr lang="en-US" altLang="ko-KR" sz="1400" b="1" dirty="0">
              <a:solidFill>
                <a:srgbClr val="0000CC"/>
              </a:solidFill>
            </a:endParaRPr>
          </a:p>
          <a:p>
            <a:r>
              <a:rPr lang="en-US" altLang="ko-KR" sz="1400" b="1" dirty="0">
                <a:solidFill>
                  <a:schemeClr val="tx1"/>
                </a:solidFill>
              </a:rPr>
              <a:t>2. </a:t>
            </a:r>
            <a:r>
              <a:rPr lang="ko-KR" altLang="en-US" sz="1400" b="1" dirty="0">
                <a:solidFill>
                  <a:schemeClr val="tx1"/>
                </a:solidFill>
              </a:rPr>
              <a:t>특수관계인이 발행한 주식 또는 지분이 아닐 것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dirty="0">
                <a:solidFill>
                  <a:schemeClr val="tx1"/>
                </a:solidFill>
              </a:rPr>
              <a:t>3. </a:t>
            </a:r>
            <a:r>
              <a:rPr lang="ko-KR" altLang="en-US" sz="1400" b="1" dirty="0" err="1">
                <a:solidFill>
                  <a:schemeClr val="tx1"/>
                </a:solidFill>
              </a:rPr>
              <a:t>다음중</a:t>
            </a:r>
            <a:r>
              <a:rPr lang="ko-KR" altLang="en-US" sz="1400" b="1" dirty="0">
                <a:solidFill>
                  <a:schemeClr val="tx1"/>
                </a:solidFill>
              </a:rPr>
              <a:t> 하나에 해당</a:t>
            </a:r>
            <a:r>
              <a:rPr lang="en-US" altLang="ko-KR" sz="1400" b="1" dirty="0">
                <a:solidFill>
                  <a:schemeClr val="tx1"/>
                </a:solidFill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</a:rPr>
              <a:t>상장법인 창업자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</a:rPr>
              <a:t>혹은 </a:t>
            </a:r>
            <a:r>
              <a:rPr lang="en-US" altLang="ko-KR" sz="1400" b="1" dirty="0">
                <a:solidFill>
                  <a:schemeClr val="tx1"/>
                </a:solidFill>
              </a:rPr>
              <a:t>3</a:t>
            </a:r>
            <a:r>
              <a:rPr lang="ko-KR" altLang="en-US" sz="1400" b="1" dirty="0" err="1">
                <a:solidFill>
                  <a:schemeClr val="tx1"/>
                </a:solidFill>
              </a:rPr>
              <a:t>년이상</a:t>
            </a:r>
            <a:r>
              <a:rPr lang="ko-KR" altLang="en-US" sz="1400" b="1" dirty="0">
                <a:solidFill>
                  <a:schemeClr val="tx1"/>
                </a:solidFill>
              </a:rPr>
              <a:t> 등기이사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투자심사 업무 </a:t>
            </a:r>
            <a:r>
              <a:rPr lang="en-US" altLang="ko-KR" sz="1400" b="1" dirty="0">
                <a:solidFill>
                  <a:schemeClr val="tx1"/>
                </a:solidFill>
              </a:rPr>
              <a:t>2</a:t>
            </a:r>
            <a:r>
              <a:rPr lang="ko-KR" altLang="en-US" sz="1400" b="1" dirty="0">
                <a:solidFill>
                  <a:schemeClr val="tx1"/>
                </a:solidFill>
              </a:rPr>
              <a:t>년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</a:rPr>
              <a:t>이상자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기술사</a:t>
            </a:r>
            <a:r>
              <a:rPr lang="en-US" altLang="ko-KR" sz="1400" b="1" dirty="0">
                <a:solidFill>
                  <a:schemeClr val="tx1"/>
                </a:solidFill>
              </a:rPr>
              <a:t>,       </a:t>
            </a:r>
          </a:p>
          <a:p>
            <a:r>
              <a:rPr lang="en-US" altLang="ko-KR" sz="1400" b="1" dirty="0">
                <a:solidFill>
                  <a:schemeClr val="tx1"/>
                </a:solidFill>
              </a:rPr>
              <a:t>     </a:t>
            </a:r>
            <a:r>
              <a:rPr lang="ko-KR" altLang="en-US" sz="1400" b="1" dirty="0">
                <a:solidFill>
                  <a:schemeClr val="tx1"/>
                </a:solidFill>
              </a:rPr>
              <a:t>박사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기타 중소기업청장이 인정한자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  <a:endParaRPr lang="ko-KR" altLang="en-US" sz="1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496000" y="1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004000" y="1092355"/>
            <a:ext cx="7319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벤처투자기관</a:t>
            </a:r>
            <a:r>
              <a:rPr lang="ko-KR" altLang="en-US" sz="1600" dirty="0">
                <a:latin typeface="+mn-ea"/>
              </a:rPr>
              <a:t>의 투자금액 합계액이 </a:t>
            </a:r>
            <a:r>
              <a:rPr lang="en-US" altLang="ko-KR" sz="1600" b="1" dirty="0">
                <a:latin typeface="+mn-ea"/>
              </a:rPr>
              <a:t>5</a:t>
            </a:r>
            <a:r>
              <a:rPr lang="ko-KR" altLang="en-US" sz="1600" b="1" dirty="0" err="1">
                <a:latin typeface="+mn-ea"/>
              </a:rPr>
              <a:t>천만원</a:t>
            </a:r>
            <a:r>
              <a:rPr lang="ko-KR" altLang="en-US" sz="1600" b="1" dirty="0">
                <a:latin typeface="+mn-ea"/>
              </a:rPr>
              <a:t> 이상</a:t>
            </a:r>
            <a:r>
              <a:rPr lang="ko-KR" altLang="en-US" sz="1600" dirty="0">
                <a:latin typeface="+mn-ea"/>
              </a:rPr>
              <a:t>이고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b="1" dirty="0">
                <a:solidFill>
                  <a:srgbClr val="000099"/>
                </a:solidFill>
                <a:latin typeface="+mn-ea"/>
              </a:rPr>
              <a:t>해당기업의 자본금의 </a:t>
            </a:r>
            <a:r>
              <a:rPr lang="en-US" altLang="ko-KR" sz="1600" b="1" dirty="0">
                <a:solidFill>
                  <a:srgbClr val="000099"/>
                </a:solidFill>
                <a:latin typeface="+mn-ea"/>
              </a:rPr>
              <a:t>10/100 </a:t>
            </a:r>
            <a:r>
              <a:rPr lang="ko-KR" altLang="en-US" sz="1600" b="1" dirty="0">
                <a:solidFill>
                  <a:srgbClr val="000099"/>
                </a:solidFill>
                <a:latin typeface="+mn-ea"/>
              </a:rPr>
              <a:t>이상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문화상품을 제작하는 개인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법인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투자조합 </a:t>
            </a:r>
            <a:r>
              <a:rPr lang="ko-KR" altLang="en-US" sz="1600" dirty="0">
                <a:latin typeface="+mn-ea"/>
              </a:rPr>
              <a:t>중 법인이면 자본금의</a:t>
            </a:r>
            <a:r>
              <a:rPr lang="en-US" altLang="ko-KR" sz="1600" dirty="0">
                <a:latin typeface="+mn-ea"/>
              </a:rPr>
              <a:t> 7/100</a:t>
            </a:r>
            <a:r>
              <a:rPr lang="ko-KR" altLang="en-US" sz="1600" dirty="0">
                <a:latin typeface="+mn-ea"/>
              </a:rPr>
              <a:t>이상 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943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816350" y="211675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2F5597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 법</a:t>
            </a:r>
          </a:p>
        </p:txBody>
      </p:sp>
      <p:sp>
        <p:nvSpPr>
          <p:cNvPr id="40" name="사각형: 둥근 모서리 7"/>
          <p:cNvSpPr/>
          <p:nvPr/>
        </p:nvSpPr>
        <p:spPr>
          <a:xfrm>
            <a:off x="2906039" y="1186210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985527" y="1282873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연구개발기업의 요건</a:t>
            </a:r>
            <a:endParaRPr lang="en-US" altLang="ko-KR" sz="1600" b="1" dirty="0"/>
          </a:p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endParaRPr lang="en-US" altLang="ko-KR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5470092" y="1282873"/>
            <a:ext cx="64516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ko-KR" altLang="en-US" sz="1200" b="1" spc="-160" dirty="0">
                <a:latin typeface="맑은 고딕"/>
                <a:ea typeface="맑은 고딕"/>
              </a:rPr>
              <a:t>★ </a:t>
            </a:r>
            <a:r>
              <a:rPr lang="ko-KR" altLang="en-US" sz="1200" b="1" spc="-160" dirty="0"/>
              <a:t>컴퓨터프로그래밍</a:t>
            </a:r>
            <a:r>
              <a:rPr lang="en-US" altLang="ko-KR" sz="1200" b="1" spc="-160" dirty="0"/>
              <a:t>, </a:t>
            </a:r>
            <a:r>
              <a:rPr lang="ko-KR" altLang="en-US" sz="1200" b="1" spc="-160" dirty="0"/>
              <a:t>시스템 통합  및  </a:t>
            </a:r>
            <a:r>
              <a:rPr lang="ko-KR" altLang="en-US" sz="1200" b="1" spc="-160" dirty="0" err="1"/>
              <a:t>관리업</a:t>
            </a:r>
            <a:r>
              <a:rPr lang="ko-KR" altLang="en-US" sz="1200" b="1" spc="-160" dirty="0"/>
              <a:t> </a:t>
            </a:r>
            <a:r>
              <a:rPr lang="en-US" altLang="ko-KR" sz="1200" b="1" spc="-160" dirty="0"/>
              <a:t>–  10%(</a:t>
            </a:r>
            <a:r>
              <a:rPr lang="ko-KR" altLang="en-US" sz="1200" b="1" spc="-160" dirty="0"/>
              <a:t>매출액 규모별 차등</a:t>
            </a:r>
            <a:r>
              <a:rPr lang="en-US" altLang="ko-KR" sz="1200" b="1" spc="-160" dirty="0"/>
              <a:t>)</a:t>
            </a:r>
            <a:endParaRPr lang="ko-KR" altLang="en-US" sz="1200" b="1" spc="-160" dirty="0"/>
          </a:p>
        </p:txBody>
      </p:sp>
      <p:grpSp>
        <p:nvGrpSpPr>
          <p:cNvPr id="16" name="그룹 17"/>
          <p:cNvGrpSpPr>
            <a:grpSpLocks/>
          </p:cNvGrpSpPr>
          <p:nvPr/>
        </p:nvGrpSpPr>
        <p:grpSpPr bwMode="auto">
          <a:xfrm>
            <a:off x="2816803" y="2017226"/>
            <a:ext cx="7485513" cy="4324106"/>
            <a:chOff x="803593" y="1584960"/>
            <a:chExt cx="8736647" cy="4663440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803593" y="1584960"/>
              <a:ext cx="8736647" cy="4663440"/>
            </a:xfrm>
            <a:prstGeom prst="roundRect">
              <a:avLst>
                <a:gd name="adj" fmla="val 6282"/>
              </a:avLst>
            </a:prstGeom>
            <a:solidFill>
              <a:srgbClr val="FFFFFF">
                <a:alpha val="50195"/>
              </a:srgbClr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endParaRPr lang="ko-KR" altLang="en-US" sz="1600" spc="-160">
                <a:latin typeface="+mn-ea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186139" y="1802418"/>
              <a:ext cx="8095367" cy="66665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8999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78999"/>
                  </a:schemeClr>
                </a:gs>
              </a:gsLst>
              <a:lin ang="5400000" scaled="1"/>
            </a:gradFill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38100" dir="5400000" algn="ctr" rotWithShape="0">
                <a:srgbClr val="80808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endParaRPr lang="ko-KR" altLang="en-US" sz="1600" spc="-160">
                <a:latin typeface="+mn-ea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1186139" y="2608759"/>
              <a:ext cx="8095367" cy="12920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8999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78999"/>
                  </a:schemeClr>
                </a:gs>
              </a:gsLst>
              <a:lin ang="5400000" scaled="1"/>
            </a:gradFill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38100" dir="5400000" algn="ctr" rotWithShape="0">
                <a:srgbClr val="80808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r>
                <a:rPr lang="ko-KR" altLang="en-US" sz="1600" spc="-160" dirty="0">
                  <a:latin typeface="+mn-ea"/>
                </a:rPr>
                <a:t>   기업 부설연구소를 통해 지출한 연구개발비가 </a:t>
              </a:r>
              <a:r>
                <a:rPr lang="ko-KR" altLang="en-US" sz="1600" spc="-160" dirty="0">
                  <a:solidFill>
                    <a:srgbClr val="000099"/>
                  </a:solidFill>
                  <a:latin typeface="+mn-ea"/>
                </a:rPr>
                <a:t>매출액 대비 </a:t>
              </a:r>
              <a:r>
                <a:rPr lang="en-US" altLang="ko-KR" sz="1600" spc="-160" dirty="0">
                  <a:solidFill>
                    <a:srgbClr val="000099"/>
                  </a:solidFill>
                  <a:latin typeface="+mn-ea"/>
                </a:rPr>
                <a:t>5%</a:t>
              </a:r>
              <a:r>
                <a:rPr lang="ko-KR" altLang="en-US" sz="1600" spc="-160" dirty="0">
                  <a:solidFill>
                    <a:srgbClr val="000099"/>
                  </a:solidFill>
                  <a:latin typeface="+mn-ea"/>
                </a:rPr>
                <a:t>이상</a:t>
              </a:r>
              <a:r>
                <a:rPr lang="ko-KR" altLang="en-US" sz="1600" spc="-160" dirty="0">
                  <a:latin typeface="+mn-ea"/>
                </a:rPr>
                <a:t>으로</a:t>
              </a:r>
              <a:endParaRPr lang="en-US" altLang="ko-KR" sz="1600" spc="-160" dirty="0">
                <a:latin typeface="+mn-ea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en-US" altLang="ko-KR" sz="1600" spc="-160" dirty="0">
                  <a:latin typeface="+mn-ea"/>
                </a:rPr>
                <a:t>   </a:t>
              </a:r>
              <a:r>
                <a:rPr lang="ko-KR" altLang="en-US" sz="1600" spc="-160" dirty="0">
                  <a:latin typeface="+mn-ea"/>
                </a:rPr>
                <a:t>중소기업청장이 업종별로 정하여 고시하는 율 이상일 것 </a:t>
              </a:r>
              <a:r>
                <a:rPr lang="ko-KR" altLang="en-US" sz="1600" b="1" spc="-160" dirty="0">
                  <a:latin typeface="+mn-ea"/>
                </a:rPr>
                <a:t>★</a:t>
              </a:r>
              <a:r>
                <a:rPr lang="en-US" altLang="ko-KR" sz="1600" b="1" spc="-160" dirty="0">
                  <a:latin typeface="+mn-ea"/>
                </a:rPr>
                <a:t>(5~10% )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ko-KR" sz="1600" spc="-160" dirty="0">
                  <a:latin typeface="+mn-ea"/>
                </a:rPr>
                <a:t>   (</a:t>
              </a:r>
              <a:r>
                <a:rPr lang="ko-KR" altLang="en-US" sz="1600" b="1" spc="-160" dirty="0">
                  <a:latin typeface="+mn-ea"/>
                </a:rPr>
                <a:t>창업 후 </a:t>
              </a:r>
              <a:r>
                <a:rPr lang="en-US" altLang="ko-KR" sz="1600" b="1" spc="-160" dirty="0">
                  <a:latin typeface="+mn-ea"/>
                </a:rPr>
                <a:t>3</a:t>
              </a:r>
              <a:r>
                <a:rPr lang="ko-KR" altLang="en-US" sz="1600" b="1" spc="-160" dirty="0">
                  <a:latin typeface="+mn-ea"/>
                </a:rPr>
                <a:t>년이 경과하지 않은 기업은 적용하지 않는다 </a:t>
              </a:r>
              <a:r>
                <a:rPr lang="en-US" altLang="ko-KR" sz="1600" spc="-160" dirty="0">
                  <a:latin typeface="+mn-ea"/>
                </a:rPr>
                <a:t>)</a:t>
              </a:r>
              <a:endParaRPr lang="ko-KR" altLang="en-US" sz="1600" spc="-160" dirty="0">
                <a:latin typeface="+mn-ea"/>
              </a:endParaRPr>
            </a:p>
          </p:txBody>
        </p:sp>
        <p:pic>
          <p:nvPicPr>
            <p:cNvPr id="20" name="Picture 11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636" y="2962460"/>
              <a:ext cx="390140" cy="4120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60" y="1939475"/>
              <a:ext cx="390139" cy="4120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1186139" y="4064297"/>
              <a:ext cx="8095367" cy="7872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8999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78999"/>
                  </a:schemeClr>
                </a:gs>
              </a:gsLst>
              <a:lin ang="5400000" scaled="1"/>
            </a:gradFill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38100" dir="5400000" algn="ctr" rotWithShape="0">
                <a:srgbClr val="80808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r>
                <a:rPr lang="ko-KR" altLang="en-US" sz="1600" spc="-160" dirty="0">
                  <a:latin typeface="+mn-ea"/>
                </a:rPr>
                <a:t>   기업부설 연구소를 통하여 지출한 연구개발비가 </a:t>
              </a:r>
              <a:r>
                <a:rPr lang="en-US" altLang="ko-KR" sz="1600" spc="-160" dirty="0">
                  <a:solidFill>
                    <a:srgbClr val="000099"/>
                  </a:solidFill>
                  <a:latin typeface="+mn-ea"/>
                </a:rPr>
                <a:t>5</a:t>
              </a:r>
              <a:r>
                <a:rPr lang="ko-KR" altLang="en-US" sz="1600" spc="-160" dirty="0" err="1">
                  <a:solidFill>
                    <a:srgbClr val="000099"/>
                  </a:solidFill>
                  <a:latin typeface="+mn-ea"/>
                </a:rPr>
                <a:t>천만원</a:t>
              </a:r>
              <a:r>
                <a:rPr lang="ko-KR" altLang="en-US" sz="1600" spc="-160" dirty="0">
                  <a:solidFill>
                    <a:srgbClr val="000099"/>
                  </a:solidFill>
                  <a:latin typeface="+mn-ea"/>
                </a:rPr>
                <a:t> </a:t>
              </a:r>
              <a:r>
                <a:rPr lang="ko-KR" altLang="en-US" sz="1600" spc="-160" dirty="0" err="1">
                  <a:solidFill>
                    <a:srgbClr val="000099"/>
                  </a:solidFill>
                  <a:latin typeface="+mn-ea"/>
                </a:rPr>
                <a:t>이상</a:t>
              </a:r>
              <a:r>
                <a:rPr lang="ko-KR" altLang="en-US" sz="1600" spc="-160" dirty="0" err="1">
                  <a:latin typeface="+mn-ea"/>
                </a:rPr>
                <a:t>일것</a:t>
              </a:r>
              <a:r>
                <a:rPr lang="ko-KR" altLang="en-US" sz="1600" spc="-160" dirty="0">
                  <a:latin typeface="+mn-ea"/>
                </a:rPr>
                <a:t>                                                             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1465509" y="4237312"/>
              <a:ext cx="7503294" cy="50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600"/>
                </a:spcBef>
                <a:defRPr/>
              </a:pPr>
              <a:endParaRPr lang="ko-KR" altLang="en-US" sz="1600" spc="-160">
                <a:latin typeface="+mn-ea"/>
              </a:endParaRPr>
            </a:p>
          </p:txBody>
        </p:sp>
        <p:pic>
          <p:nvPicPr>
            <p:cNvPr id="24" name="Picture 15" descr="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60" y="4220357"/>
              <a:ext cx="390139" cy="4120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1176615" y="5027779"/>
              <a:ext cx="8095367" cy="955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78999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78999"/>
                  </a:schemeClr>
                </a:gs>
              </a:gsLst>
              <a:lin ang="5400000" scaled="1"/>
            </a:gradFill>
            <a:ln w="25400">
              <a:solidFill>
                <a:srgbClr val="00B0F0"/>
              </a:solidFill>
              <a:round/>
              <a:headEnd/>
              <a:tailEnd/>
            </a:ln>
            <a:effectLst>
              <a:outerShdw dist="38100" dir="5400000" algn="ctr" rotWithShape="0">
                <a:srgbClr val="80808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>
                <a:spcBef>
                  <a:spcPts val="600"/>
                </a:spcBef>
                <a:defRPr/>
              </a:pPr>
              <a:r>
                <a:rPr lang="ko-KR" altLang="en-US" sz="1600" spc="-160" dirty="0">
                  <a:latin typeface="+mn-ea"/>
                </a:rPr>
                <a:t>   기술신용보증기금</a:t>
              </a:r>
              <a:r>
                <a:rPr lang="en-US" altLang="ko-KR" sz="1600" spc="-160" dirty="0">
                  <a:latin typeface="+mn-ea"/>
                </a:rPr>
                <a:t>, </a:t>
              </a:r>
              <a:r>
                <a:rPr lang="ko-KR" altLang="en-US" sz="1600" spc="-160" dirty="0">
                  <a:latin typeface="+mn-ea"/>
                </a:rPr>
                <a:t>중소기업진흥공단</a:t>
              </a:r>
              <a:r>
                <a:rPr lang="en-US" altLang="ko-KR" sz="1600" spc="-160" dirty="0">
                  <a:latin typeface="+mn-ea"/>
                </a:rPr>
                <a:t>, </a:t>
              </a:r>
              <a:r>
                <a:rPr lang="ko-KR" altLang="en-US" sz="1600" spc="-160" dirty="0">
                  <a:latin typeface="+mn-ea"/>
                </a:rPr>
                <a:t>한국산업기술진흥원</a:t>
              </a:r>
              <a:r>
                <a:rPr lang="en-US" altLang="ko-KR" sz="1600" spc="-160" dirty="0">
                  <a:latin typeface="+mn-ea"/>
                </a:rPr>
                <a:t>, </a:t>
              </a:r>
              <a:r>
                <a:rPr lang="ko-KR" altLang="en-US" sz="1600" spc="-160" dirty="0">
                  <a:latin typeface="+mn-ea"/>
                </a:rPr>
                <a:t>기술평가기관</a:t>
              </a:r>
              <a:r>
                <a:rPr lang="en-US" altLang="ko-KR" sz="1600" spc="-160" dirty="0">
                  <a:latin typeface="+mn-ea"/>
                </a:rPr>
                <a:t>,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ko-KR" altLang="en-US" sz="1600" spc="-160" dirty="0">
                  <a:latin typeface="+mn-ea"/>
                </a:rPr>
                <a:t>   정보통신산업진흥원으로부터 </a:t>
              </a:r>
              <a:r>
                <a:rPr lang="ko-KR" altLang="en-US" sz="1600" spc="-160" dirty="0">
                  <a:solidFill>
                    <a:srgbClr val="000099"/>
                  </a:solidFill>
                  <a:latin typeface="+mn-ea"/>
                </a:rPr>
                <a:t>사업성이 우수한 것으로 평가 받은 기업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465509" y="5124603"/>
              <a:ext cx="7530279" cy="56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600"/>
                </a:spcBef>
                <a:defRPr/>
              </a:pPr>
              <a:endParaRPr lang="ko-KR" altLang="en-US" sz="1600" spc="-160">
                <a:solidFill>
                  <a:srgbClr val="FF0000"/>
                </a:solidFill>
                <a:latin typeface="+mn-ea"/>
              </a:endParaRPr>
            </a:p>
          </p:txBody>
        </p:sp>
        <p:pic>
          <p:nvPicPr>
            <p:cNvPr id="27" name="Picture 18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59" y="5228386"/>
              <a:ext cx="390140" cy="4120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465509" y="1829402"/>
              <a:ext cx="7230273" cy="59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ts val="600"/>
                </a:spcBef>
                <a:defRPr/>
              </a:pPr>
              <a:r>
                <a:rPr lang="ko-KR" altLang="en-US" sz="1600" spc="-160" dirty="0">
                  <a:latin typeface="+mn-ea"/>
                </a:rPr>
                <a:t>기업부설연구소 보유</a:t>
              </a:r>
              <a:r>
                <a:rPr lang="en-US" altLang="ko-KR" sz="1600" spc="-160" dirty="0">
                  <a:latin typeface="+mn-ea"/>
                </a:rPr>
                <a:t>(</a:t>
              </a:r>
              <a:r>
                <a:rPr lang="ko-KR" altLang="en-US" sz="1600" spc="-160" dirty="0">
                  <a:latin typeface="+mn-ea"/>
                </a:rPr>
                <a:t>한국산업기술진흥협회</a:t>
              </a:r>
              <a:r>
                <a:rPr lang="en-US" altLang="ko-KR" sz="1600" spc="-160" dirty="0">
                  <a:latin typeface="+mn-ea"/>
                </a:rPr>
                <a:t>/</a:t>
              </a:r>
              <a:r>
                <a:rPr lang="ko-KR" altLang="en-US" sz="1600" spc="-160" dirty="0">
                  <a:latin typeface="+mn-ea"/>
                </a:rPr>
                <a:t>설립인정서</a:t>
              </a:r>
              <a:r>
                <a:rPr lang="en-US" altLang="ko-KR" sz="1600" spc="-160" dirty="0">
                  <a:latin typeface="+mn-ea"/>
                </a:rPr>
                <a:t>)</a:t>
              </a:r>
              <a:endParaRPr lang="ko-KR" altLang="en-US" sz="1600" spc="-16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906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419151" y="286940"/>
            <a:ext cx="8172450" cy="962025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  <p:sp>
        <p:nvSpPr>
          <p:cNvPr id="9" name="사각형: 둥근 모서리 7"/>
          <p:cNvSpPr/>
          <p:nvPr/>
        </p:nvSpPr>
        <p:spPr>
          <a:xfrm>
            <a:off x="2767494" y="4313196"/>
            <a:ext cx="7396277" cy="215652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사각형: 둥근 모서리 7"/>
          <p:cNvSpPr/>
          <p:nvPr/>
        </p:nvSpPr>
        <p:spPr>
          <a:xfrm>
            <a:off x="2767494" y="1326840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846982" y="1447032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ko-KR" altLang="en-US" sz="1600" b="1" dirty="0"/>
              <a:t> 기술평가보증 </a:t>
            </a:r>
            <a:r>
              <a:rPr lang="en-US" altLang="ko-KR" sz="1600" b="1" dirty="0"/>
              <a:t>· </a:t>
            </a:r>
            <a:r>
              <a:rPr lang="ko-KR" altLang="en-US" sz="1600" b="1" dirty="0"/>
              <a:t>대출기업의 요건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모두 충족</a:t>
            </a:r>
            <a:r>
              <a:rPr lang="en-US" altLang="ko-KR" sz="1600" b="1" dirty="0"/>
              <a:t>)</a:t>
            </a:r>
          </a:p>
        </p:txBody>
      </p:sp>
      <p:grpSp>
        <p:nvGrpSpPr>
          <p:cNvPr id="15" name="그룹 16"/>
          <p:cNvGrpSpPr>
            <a:grpSpLocks/>
          </p:cNvGrpSpPr>
          <p:nvPr/>
        </p:nvGrpSpPr>
        <p:grpSpPr bwMode="auto">
          <a:xfrm>
            <a:off x="2722509" y="1991015"/>
            <a:ext cx="7694688" cy="1946171"/>
            <a:chOff x="672183" y="1593850"/>
            <a:chExt cx="8575005" cy="2201863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887412" y="3122613"/>
              <a:ext cx="8305800" cy="673100"/>
            </a:xfrm>
            <a:prstGeom prst="roundRect">
              <a:avLst>
                <a:gd name="adj" fmla="val 6282"/>
              </a:avLst>
            </a:prstGeom>
            <a:solidFill>
              <a:srgbClr val="FFFFFF">
                <a:alpha val="50195"/>
              </a:srgbClr>
            </a:solidFill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sz="1600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887413" y="1939925"/>
              <a:ext cx="8305798" cy="604838"/>
            </a:xfrm>
            <a:prstGeom prst="roundRect">
              <a:avLst>
                <a:gd name="adj" fmla="val 6282"/>
              </a:avLst>
            </a:prstGeom>
            <a:solidFill>
              <a:srgbClr val="FFFFFF">
                <a:alpha val="50195"/>
              </a:srgbClr>
            </a:solidFill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sz="1600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056234" y="2116138"/>
              <a:ext cx="8136979" cy="4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ts val="200"/>
                </a:spcAft>
                <a:buBlip>
                  <a:blip r:embed="rId2"/>
                </a:buBlip>
              </a:pPr>
              <a:r>
                <a:rPr lang="ko-KR" altLang="en-US" sz="1600" dirty="0"/>
                <a:t>기술보증기금에서 기술 평가보증을 받아야 함</a:t>
              </a:r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722313" y="1593850"/>
              <a:ext cx="2207479" cy="50482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839788" y="1631950"/>
              <a:ext cx="1660525" cy="2397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787152" y="1665288"/>
              <a:ext cx="2060117" cy="38303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b="1">
                  <a:solidFill>
                    <a:schemeClr val="bg1"/>
                  </a:solidFill>
                </a:rPr>
                <a:t>기술신용보증기금</a:t>
              </a:r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722313" y="2760663"/>
              <a:ext cx="2086642" cy="50482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/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839788" y="2840038"/>
              <a:ext cx="1660525" cy="239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/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72183" y="2833869"/>
              <a:ext cx="2186902" cy="38303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b="1" dirty="0">
                  <a:solidFill>
                    <a:schemeClr val="bg1"/>
                  </a:solidFill>
                </a:rPr>
                <a:t>중소기업진흥공단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1056234" y="3322638"/>
              <a:ext cx="8190954" cy="42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ts val="300"/>
                </a:spcAft>
                <a:buBlip>
                  <a:blip r:embed="rId2"/>
                </a:buBlip>
              </a:pPr>
              <a:r>
                <a:rPr lang="ko-KR" altLang="en-US" sz="1600" dirty="0"/>
                <a:t>개발기술의 사업화 또는 창업을 촉진하기 위하여 무담보로 자금을 대출할 것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2890627" y="4623960"/>
            <a:ext cx="80847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600" b="1" dirty="0">
                <a:latin typeface="+mn-ea"/>
              </a:rPr>
              <a:t>①보증 </a:t>
            </a:r>
            <a:r>
              <a:rPr lang="en-US" altLang="ko-KR" sz="1600" b="1" dirty="0">
                <a:latin typeface="+mn-ea"/>
              </a:rPr>
              <a:t>· </a:t>
            </a:r>
            <a:r>
              <a:rPr lang="ko-KR" altLang="en-US" sz="1600" b="1" dirty="0">
                <a:latin typeface="+mn-ea"/>
              </a:rPr>
              <a:t>대출 받은 금액이 기업의 총자산에서 차지하는 비율이 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10%</a:t>
            </a:r>
          </a:p>
          <a:p>
            <a:pPr>
              <a:spcBef>
                <a:spcPct val="20000"/>
              </a:spcBef>
            </a:pPr>
            <a:r>
              <a:rPr lang="en-US" altLang="ko-KR" sz="1600" b="1" dirty="0">
                <a:latin typeface="+mn-ea"/>
              </a:rPr>
              <a:t>   </a:t>
            </a:r>
            <a:r>
              <a:rPr lang="ko-KR" altLang="en-US" sz="1600" b="1" dirty="0">
                <a:latin typeface="+mn-ea"/>
              </a:rPr>
              <a:t>이상일 것</a:t>
            </a:r>
            <a:endParaRPr lang="en-US" altLang="ko-KR" sz="1600" b="1" dirty="0"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ko-KR" altLang="en-US" sz="1600" b="1" dirty="0">
                <a:latin typeface="+mn-ea"/>
              </a:rPr>
              <a:t>②보증 </a:t>
            </a:r>
            <a:r>
              <a:rPr lang="en-US" altLang="ko-KR" sz="1600" b="1" dirty="0">
                <a:latin typeface="+mn-ea"/>
              </a:rPr>
              <a:t>· </a:t>
            </a:r>
            <a:r>
              <a:rPr lang="ko-KR" altLang="en-US" sz="1600" b="1" dirty="0">
                <a:latin typeface="+mn-ea"/>
              </a:rPr>
              <a:t>대출받은 금액이 </a:t>
            </a:r>
            <a:r>
              <a:rPr lang="en-US" altLang="ko-KR" sz="1600" b="1" dirty="0">
                <a:latin typeface="+mn-ea"/>
              </a:rPr>
              <a:t>8</a:t>
            </a:r>
            <a:r>
              <a:rPr lang="ko-KR" altLang="en-US" sz="1600" b="1" dirty="0">
                <a:latin typeface="+mn-ea"/>
              </a:rPr>
              <a:t>천만원 이상일 것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-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폐지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ko-KR" altLang="en-US" sz="1600" b="1" dirty="0">
                <a:latin typeface="+mn-ea"/>
              </a:rPr>
              <a:t>③총자산 대비 보증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대출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가능</a:t>
            </a:r>
            <a:r>
              <a:rPr lang="en-US" altLang="ko-KR" sz="1600" b="1" dirty="0">
                <a:latin typeface="+mn-ea"/>
              </a:rPr>
              <a:t>) </a:t>
            </a:r>
            <a:r>
              <a:rPr lang="ko-KR" altLang="en-US" sz="1600" b="1" dirty="0">
                <a:latin typeface="+mn-ea"/>
              </a:rPr>
              <a:t>금액 </a:t>
            </a:r>
            <a:r>
              <a:rPr lang="en-US" altLang="ko-KR" sz="1600" b="1" dirty="0">
                <a:latin typeface="+mn-ea"/>
              </a:rPr>
              <a:t>5% </a:t>
            </a:r>
            <a:r>
              <a:rPr lang="ko-KR" altLang="en-US" sz="1600" b="1" dirty="0">
                <a:latin typeface="+mn-ea"/>
              </a:rPr>
              <a:t>이상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-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폐지</a:t>
            </a:r>
            <a:endParaRPr lang="en-US" altLang="ko-KR" sz="1600" b="1" dirty="0"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ko-KR" altLang="en-US" sz="1600" b="1" dirty="0">
                <a:latin typeface="+mn-ea"/>
              </a:rPr>
              <a:t>④보증 </a:t>
            </a:r>
            <a:r>
              <a:rPr lang="en-US" altLang="ko-KR" sz="1600" b="1" dirty="0">
                <a:latin typeface="+mn-ea"/>
              </a:rPr>
              <a:t>· </a:t>
            </a:r>
            <a:r>
              <a:rPr lang="ko-KR" altLang="en-US" sz="1600" b="1" dirty="0">
                <a:latin typeface="+mn-ea"/>
              </a:rPr>
              <a:t>대출기관으로부터 </a:t>
            </a:r>
            <a:r>
              <a:rPr lang="ko-KR" altLang="en-US" sz="1600" b="1" dirty="0" err="1">
                <a:latin typeface="+mn-ea"/>
              </a:rPr>
              <a:t>기술성이</a:t>
            </a:r>
            <a:r>
              <a:rPr lang="ko-KR" altLang="en-US" sz="1600" b="1" dirty="0">
                <a:latin typeface="+mn-ea"/>
              </a:rPr>
              <a:t> 우수한 것으로 평가 </a:t>
            </a:r>
            <a:r>
              <a:rPr lang="ko-KR" altLang="en-US" sz="1600" b="1" dirty="0" err="1">
                <a:latin typeface="+mn-ea"/>
              </a:rPr>
              <a:t>받을것</a:t>
            </a:r>
            <a:endParaRPr lang="en-US" altLang="ko-KR" sz="1600" b="1" dirty="0"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  (</a:t>
            </a:r>
            <a:r>
              <a:rPr lang="ko-KR" altLang="en-US" sz="1600" b="1" dirty="0">
                <a:solidFill>
                  <a:srgbClr val="0000CC"/>
                </a:solidFill>
                <a:latin typeface="+mn-ea"/>
              </a:rPr>
              <a:t>창업기업은 본건만 해당함</a:t>
            </a:r>
            <a:r>
              <a:rPr lang="en-US" altLang="ko-KR" sz="1600" b="1" dirty="0">
                <a:solidFill>
                  <a:srgbClr val="0000CC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0000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789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7"/>
          <p:cNvSpPr/>
          <p:nvPr/>
        </p:nvSpPr>
        <p:spPr>
          <a:xfrm>
            <a:off x="2902512" y="660168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3004000" y="839577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기업부설 연구소 설립 요건</a:t>
            </a:r>
            <a:endParaRPr lang="en-US" altLang="ko-KR" sz="16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52639"/>
              </p:ext>
            </p:extLst>
          </p:nvPr>
        </p:nvGraphicFramePr>
        <p:xfrm>
          <a:off x="2549976" y="1331596"/>
          <a:ext cx="8224837" cy="4422776"/>
        </p:xfrm>
        <a:graphic>
          <a:graphicData uri="http://schemas.openxmlformats.org/drawingml/2006/table">
            <a:tbl>
              <a:tblPr/>
              <a:tblGrid>
                <a:gridCol w="83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3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     분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 고 요 건</a:t>
                      </a:r>
                      <a:endParaRPr lang="ko-KR" altLang="en-US" sz="15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93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요건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전담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요원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연구소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벤처인증기업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창업일부터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년까지의 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중소기업기본법 시행령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조의 소기업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연구원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대학교원이 창업한 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연구개발형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중소기업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중소기업기본법 시행령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조의 소기업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★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창업일로부터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년까지는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중소기업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국외에 있는 기업연구소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매출액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5,000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억원미만의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중견기업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3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대기업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연구개발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전담부서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기업규모에 관계없이 적용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 이상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0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과학기술분야 영리연구 법인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일반기업은 고정벽체와 별도의 출입문으로 된 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독립공간 필요</a:t>
                      </a:r>
                      <a:r>
                        <a:rPr lang="en-US" altLang="ko-KR" sz="1200" b="1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</a:p>
                    <a:p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소기업 및 지식기반서비스 분야는 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제곱미터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이하의 경우 </a:t>
                      </a:r>
                      <a:r>
                        <a:rPr lang="ko-KR" altLang="en-US" sz="1200" b="1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칸막이로 구분시도 가능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물적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요건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다른 부서와 구분된 독립된 연구공간이 필요하며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기업규모 및 업종에 따라 차등 기준 적용</a:t>
                      </a:r>
                    </a:p>
                  </a:txBody>
                  <a:tcPr marL="48169" marR="48169" marT="13314" marB="13314" anchor="ctr">
                    <a:lnL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사각형: 둥근 모서리 7"/>
          <p:cNvSpPr/>
          <p:nvPr/>
        </p:nvSpPr>
        <p:spPr>
          <a:xfrm>
            <a:off x="2549976" y="5837004"/>
            <a:ext cx="8224836" cy="86777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2549976" y="5837004"/>
            <a:ext cx="82248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en-US" altLang="ko-KR" sz="1400" b="1" dirty="0">
                <a:solidFill>
                  <a:schemeClr val="tx1"/>
                </a:solidFill>
              </a:rPr>
              <a:t>★&lt;</a:t>
            </a:r>
            <a:r>
              <a:rPr lang="ko-KR" altLang="en-US" sz="1400" b="1" dirty="0">
                <a:solidFill>
                  <a:schemeClr val="tx1"/>
                </a:solidFill>
              </a:rPr>
              <a:t>중소기업기본법 시행령 제</a:t>
            </a:r>
            <a:r>
              <a:rPr lang="en-US" altLang="ko-KR" sz="1400" b="1" dirty="0">
                <a:solidFill>
                  <a:schemeClr val="tx1"/>
                </a:solidFill>
              </a:rPr>
              <a:t>8</a:t>
            </a:r>
            <a:r>
              <a:rPr lang="ko-KR" altLang="en-US" sz="1400" b="1" dirty="0">
                <a:solidFill>
                  <a:schemeClr val="tx1"/>
                </a:solidFill>
              </a:rPr>
              <a:t>조에 의한 소기업의 범위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</a:p>
          <a:p>
            <a:pPr eaLnBrk="1" hangingPunct="1"/>
            <a:r>
              <a:rPr lang="ko-KR" altLang="en-US" dirty="0"/>
              <a:t>◇광업</a:t>
            </a:r>
            <a:r>
              <a:rPr lang="en-US" altLang="ko-KR" dirty="0"/>
              <a:t>, </a:t>
            </a:r>
            <a:r>
              <a:rPr lang="ko-KR" altLang="en-US" dirty="0"/>
              <a:t>제조업</a:t>
            </a:r>
            <a:r>
              <a:rPr lang="en-US" altLang="ko-KR" dirty="0"/>
              <a:t>, </a:t>
            </a:r>
            <a:r>
              <a:rPr lang="ko-KR" altLang="en-US" dirty="0"/>
              <a:t>건설업</a:t>
            </a:r>
            <a:r>
              <a:rPr lang="en-US" altLang="ko-KR" dirty="0"/>
              <a:t>, </a:t>
            </a:r>
            <a:r>
              <a:rPr lang="ko-KR" altLang="en-US" dirty="0"/>
              <a:t>운수업</a:t>
            </a:r>
            <a:r>
              <a:rPr lang="en-US" altLang="ko-KR" dirty="0"/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출판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영상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방송통신 및 정보서비스업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사업시설관리 및 사업지원 서비스업</a:t>
            </a:r>
            <a:r>
              <a:rPr lang="en-US" altLang="ko-KR" dirty="0"/>
              <a:t>, </a:t>
            </a:r>
            <a:r>
              <a:rPr lang="ko-KR" altLang="en-US" dirty="0" err="1"/>
              <a:t>보건업</a:t>
            </a:r>
            <a:r>
              <a:rPr lang="ko-KR" altLang="en-US" dirty="0"/>
              <a:t> </a:t>
            </a:r>
            <a:endParaRPr lang="en-US" altLang="ko-KR" dirty="0"/>
          </a:p>
          <a:p>
            <a:pPr eaLnBrk="1" hangingPunct="1"/>
            <a:r>
              <a:rPr lang="en-US" altLang="ko-KR" dirty="0"/>
              <a:t>   </a:t>
            </a:r>
            <a:r>
              <a:rPr lang="ko-KR" altLang="en-US" dirty="0"/>
              <a:t>및 사회복지 서비스업</a:t>
            </a:r>
            <a:r>
              <a:rPr lang="en-US" altLang="ko-KR" dirty="0"/>
              <a:t>, </a:t>
            </a:r>
            <a:r>
              <a:rPr lang="ko-KR" altLang="en-US" dirty="0"/>
              <a:t>전문</a:t>
            </a:r>
            <a:r>
              <a:rPr lang="en-US" altLang="ko-KR" dirty="0"/>
              <a:t>·</a:t>
            </a:r>
            <a:r>
              <a:rPr lang="ko-KR" altLang="en-US" dirty="0"/>
              <a:t>과학 및 기술 서비스업을 주된 업종으로 하는 경우</a:t>
            </a:r>
            <a:r>
              <a:rPr lang="en-US" altLang="ko-KR" dirty="0"/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상시 근로자 수가 </a:t>
            </a:r>
            <a:r>
              <a:rPr lang="en-US" altLang="ko-KR" b="1" dirty="0">
                <a:solidFill>
                  <a:srgbClr val="FF0000"/>
                </a:solidFill>
              </a:rPr>
              <a:t>50</a:t>
            </a:r>
            <a:r>
              <a:rPr lang="ko-KR" altLang="en-US" b="1" dirty="0">
                <a:solidFill>
                  <a:srgbClr val="FF0000"/>
                </a:solidFill>
              </a:rPr>
              <a:t>명 미만인 기업</a:t>
            </a:r>
            <a:endParaRPr lang="en-US" altLang="ko-KR" b="1" dirty="0">
              <a:solidFill>
                <a:srgbClr val="FF0000"/>
              </a:solidFill>
            </a:endParaRPr>
          </a:p>
          <a:p>
            <a:pPr eaLnBrk="1" hangingPunct="1"/>
            <a:r>
              <a:rPr lang="ko-KR" altLang="en-US" dirty="0"/>
              <a:t>◇상기 외의 업종을 주된 업종으로 하는 경우 </a:t>
            </a:r>
            <a:r>
              <a:rPr lang="en-US" altLang="ko-KR" dirty="0"/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상시 근로자 수가 </a:t>
            </a:r>
            <a:r>
              <a:rPr lang="en-US" altLang="ko-KR" b="1" dirty="0">
                <a:solidFill>
                  <a:schemeClr val="tx1"/>
                </a:solidFill>
              </a:rPr>
              <a:t>10</a:t>
            </a:r>
            <a:r>
              <a:rPr lang="ko-KR" altLang="en-US" b="1" dirty="0">
                <a:solidFill>
                  <a:schemeClr val="tx1"/>
                </a:solidFill>
              </a:rPr>
              <a:t>명 미만인 기업</a:t>
            </a:r>
          </a:p>
        </p:txBody>
      </p:sp>
      <p:sp>
        <p:nvSpPr>
          <p:cNvPr id="9" name="제목 2">
            <a:extLst>
              <a:ext uri="{FF2B5EF4-FFF2-40B4-BE49-F238E27FC236}">
                <a16:creationId xmlns:a16="http://schemas.microsoft.com/office/drawing/2014/main" id="{4584A9C5-E06D-4156-9E88-4C8BB8CE98EF}"/>
              </a:ext>
            </a:extLst>
          </p:cNvPr>
          <p:cNvSpPr txBox="1">
            <a:spLocks/>
          </p:cNvSpPr>
          <p:nvPr/>
        </p:nvSpPr>
        <p:spPr>
          <a:xfrm>
            <a:off x="2514425" y="-143521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</p:spTree>
    <p:extLst>
      <p:ext uri="{BB962C8B-B14F-4D97-AF65-F5344CB8AC3E}">
        <p14:creationId xmlns:p14="http://schemas.microsoft.com/office/powerpoint/2010/main" val="2306763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2444517" y="1140793"/>
            <a:ext cx="8325795" cy="2228271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600" dirty="0">
              <a:solidFill>
                <a:schemeClr val="tx1"/>
              </a:solidFill>
              <a:latin typeface="맑은 고딕" panose="020F0502020204030204"/>
            </a:endParaRPr>
          </a:p>
        </p:txBody>
      </p:sp>
      <p:sp>
        <p:nvSpPr>
          <p:cNvPr id="13" name="화살표: 아래쪽 7"/>
          <p:cNvSpPr/>
          <p:nvPr/>
        </p:nvSpPr>
        <p:spPr>
          <a:xfrm>
            <a:off x="6132837" y="3595501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43045" y="1267324"/>
            <a:ext cx="9858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kumimoji="0" lang="ko-KR" altLang="en-US" sz="1600" b="1" dirty="0">
                <a:solidFill>
                  <a:schemeClr val="tx1"/>
                </a:solidFill>
              </a:rPr>
              <a:t>예비벤처기업의 확인</a:t>
            </a:r>
            <a:endParaRPr kumimoji="0"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776477" y="1545366"/>
            <a:ext cx="7509852" cy="206595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54000" tIns="46800" rIns="54000" bIns="46800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ko-KR" altLang="en-US" sz="1600" b="1" dirty="0">
                <a:solidFill>
                  <a:schemeClr val="tx1"/>
                </a:solidFill>
              </a:rPr>
              <a:t>벤처기업의 창업촉진을 원활하게 하기 위하여 법인설립 또는 사업자등록을 </a:t>
            </a:r>
            <a:br>
              <a:rPr kumimoji="0" lang="en-US" altLang="ko-KR" sz="1600" b="1" dirty="0">
                <a:solidFill>
                  <a:schemeClr val="tx1"/>
                </a:solidFill>
              </a:rPr>
            </a:br>
            <a:r>
              <a:rPr kumimoji="0" lang="ko-KR" altLang="en-US" sz="1600" b="1" dirty="0">
                <a:solidFill>
                  <a:schemeClr val="tx1"/>
                </a:solidFill>
              </a:rPr>
              <a:t>준비중인 자가 사업화하고자 하는 기술 및 사업계획이 </a:t>
            </a:r>
            <a:r>
              <a:rPr kumimoji="0" lang="ko-KR" altLang="en-US" sz="1600" b="1" dirty="0" err="1">
                <a:solidFill>
                  <a:schemeClr val="tx1"/>
                </a:solidFill>
              </a:rPr>
              <a:t>기보나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 </a:t>
            </a:r>
            <a:r>
              <a:rPr kumimoji="0" lang="ko-KR" altLang="en-US" sz="1600" b="1" dirty="0" err="1">
                <a:solidFill>
                  <a:schemeClr val="tx1"/>
                </a:solidFill>
              </a:rPr>
              <a:t>중진공으로부터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  우수한 것으로 평가 받은 자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(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예비 벤처창업자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)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를 예비벤처기업으로 확인할 수 있다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(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예비벤처 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1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년 이내에 벤처확인 신청하는 경우 </a:t>
            </a:r>
            <a:r>
              <a:rPr kumimoji="0" lang="ko-KR" altLang="en-US" sz="1600" b="1" dirty="0" err="1">
                <a:solidFill>
                  <a:schemeClr val="tx1"/>
                </a:solidFill>
              </a:rPr>
              <a:t>기술성이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 우수하다고 봄</a:t>
            </a:r>
            <a:r>
              <a:rPr kumimoji="0"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kumimoji="0" lang="ko-KR" altLang="en-US" sz="1400" dirty="0">
              <a:solidFill>
                <a:schemeClr val="tx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17755" y="3673101"/>
            <a:ext cx="9858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kumimoji="0" lang="ko-KR" altLang="en-US" sz="1600" b="1" dirty="0">
                <a:solidFill>
                  <a:schemeClr val="tx1"/>
                </a:solidFill>
              </a:rPr>
              <a:t>벤처유형</a:t>
            </a:r>
            <a:endParaRPr kumimoji="0"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2797496" y="4029928"/>
            <a:ext cx="9099550" cy="26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srgbClr val="000099"/>
                </a:solidFill>
              </a:rPr>
              <a:t> 유형 </a:t>
            </a:r>
            <a:r>
              <a:rPr lang="en-US" altLang="ko-KR" sz="1600" b="1" dirty="0">
                <a:solidFill>
                  <a:srgbClr val="000099"/>
                </a:solidFill>
              </a:rPr>
              <a:t>1 : </a:t>
            </a:r>
            <a:r>
              <a:rPr lang="ko-KR" altLang="en-US" sz="1600" b="1" dirty="0">
                <a:solidFill>
                  <a:srgbClr val="000099"/>
                </a:solidFill>
              </a:rPr>
              <a:t>벤처투자기업 </a:t>
            </a: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확인기관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한국 </a:t>
            </a:r>
            <a:r>
              <a:rPr lang="ko-KR" altLang="en-US" sz="1600" dirty="0" err="1">
                <a:solidFill>
                  <a:schemeClr val="tx1"/>
                </a:solidFill>
              </a:rPr>
              <a:t>벤처캐피탈협회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0099"/>
                </a:solidFill>
              </a:rPr>
              <a:t> </a:t>
            </a:r>
            <a:r>
              <a:rPr lang="ko-KR" altLang="en-US" sz="1600" b="1" dirty="0">
                <a:solidFill>
                  <a:srgbClr val="000099"/>
                </a:solidFill>
              </a:rPr>
              <a:t>유형 </a:t>
            </a:r>
            <a:r>
              <a:rPr lang="en-US" altLang="ko-KR" sz="1600" b="1" dirty="0">
                <a:solidFill>
                  <a:srgbClr val="000099"/>
                </a:solidFill>
              </a:rPr>
              <a:t>2 : </a:t>
            </a:r>
            <a:r>
              <a:rPr lang="ko-KR" altLang="en-US" sz="1600" b="1" dirty="0">
                <a:solidFill>
                  <a:srgbClr val="000099"/>
                </a:solidFill>
              </a:rPr>
              <a:t>연구개발기업 </a:t>
            </a: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확인기관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기술보증기금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중소기업진흥공단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0099"/>
                </a:solidFill>
              </a:rPr>
              <a:t> </a:t>
            </a:r>
            <a:r>
              <a:rPr lang="ko-KR" altLang="en-US" sz="1600" b="1" dirty="0">
                <a:solidFill>
                  <a:srgbClr val="000099"/>
                </a:solidFill>
              </a:rPr>
              <a:t>유형 </a:t>
            </a:r>
            <a:r>
              <a:rPr lang="en-US" altLang="ko-KR" sz="1600" b="1" dirty="0">
                <a:solidFill>
                  <a:srgbClr val="000099"/>
                </a:solidFill>
              </a:rPr>
              <a:t>3 : </a:t>
            </a:r>
            <a:r>
              <a:rPr lang="ko-KR" altLang="en-US" sz="1600" b="1" dirty="0">
                <a:solidFill>
                  <a:srgbClr val="000099"/>
                </a:solidFill>
              </a:rPr>
              <a:t>기술평가 보증기업</a:t>
            </a:r>
            <a:r>
              <a:rPr lang="en-US" altLang="ko-KR" sz="1600" b="1" dirty="0">
                <a:solidFill>
                  <a:srgbClr val="000099"/>
                </a:solidFill>
              </a:rPr>
              <a:t>, </a:t>
            </a:r>
            <a:r>
              <a:rPr lang="ko-KR" altLang="en-US" sz="1600" b="1" dirty="0">
                <a:solidFill>
                  <a:srgbClr val="000099"/>
                </a:solidFill>
              </a:rPr>
              <a:t>기술평가 대출기업</a:t>
            </a:r>
            <a:r>
              <a:rPr lang="en-US" altLang="ko-KR" sz="1600" b="1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확인기관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상동</a:t>
            </a:r>
            <a:r>
              <a:rPr lang="en-US" altLang="ko-KR" sz="1600" b="1" dirty="0">
                <a:solidFill>
                  <a:schemeClr val="tx1"/>
                </a:solidFill>
              </a:rPr>
              <a:t>)-</a:t>
            </a:r>
            <a:r>
              <a:rPr lang="ko-KR" altLang="en-US" sz="1600" b="1" dirty="0">
                <a:solidFill>
                  <a:schemeClr val="accent5">
                    <a:lumMod val="75000"/>
                  </a:schemeClr>
                </a:solidFill>
              </a:rPr>
              <a:t>폐지</a:t>
            </a:r>
            <a:endParaRPr lang="en-US" altLang="ko-K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         -&gt;</a:t>
            </a:r>
            <a:r>
              <a:rPr lang="ko-KR" altLang="en-US" sz="1600" b="1" dirty="0">
                <a:solidFill>
                  <a:srgbClr val="FF0000"/>
                </a:solidFill>
              </a:rPr>
              <a:t>혁신성장유형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확인기관 </a:t>
            </a:r>
            <a:r>
              <a:rPr lang="en-US" altLang="ko-KR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기술보증기금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농업기술실용화재단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            </a:t>
            </a:r>
            <a:r>
              <a:rPr lang="ko-KR" altLang="en-US" sz="1600" b="1" dirty="0">
                <a:solidFill>
                  <a:srgbClr val="FF0000"/>
                </a:solidFill>
              </a:rPr>
              <a:t>연구개발특구진흥재단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한국과학기술정보연구원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한국발명진흥회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            </a:t>
            </a:r>
            <a:r>
              <a:rPr lang="ko-KR" altLang="en-US" sz="1600" b="1" dirty="0">
                <a:solidFill>
                  <a:srgbClr val="FF0000"/>
                </a:solidFill>
              </a:rPr>
              <a:t>한국생명공학연구원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한국생산기술연구원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0099"/>
                </a:solidFill>
              </a:rPr>
              <a:t> </a:t>
            </a:r>
            <a:r>
              <a:rPr lang="ko-KR" altLang="en-US" sz="1600" b="1" dirty="0">
                <a:solidFill>
                  <a:srgbClr val="000099"/>
                </a:solidFill>
              </a:rPr>
              <a:t>유형 </a:t>
            </a:r>
            <a:r>
              <a:rPr lang="en-US" altLang="ko-KR" sz="1600" b="1" dirty="0">
                <a:solidFill>
                  <a:srgbClr val="000099"/>
                </a:solidFill>
              </a:rPr>
              <a:t>4 : </a:t>
            </a:r>
            <a:r>
              <a:rPr lang="ko-KR" altLang="en-US" sz="1600" b="1" dirty="0">
                <a:solidFill>
                  <a:srgbClr val="000099"/>
                </a:solidFill>
              </a:rPr>
              <a:t>예비벤처 기업</a:t>
            </a:r>
            <a:r>
              <a:rPr lang="en-US" altLang="ko-KR" sz="1600" b="1" dirty="0">
                <a:solidFill>
                  <a:schemeClr val="tx1"/>
                </a:solidFill>
              </a:rPr>
              <a:t> (</a:t>
            </a:r>
            <a:r>
              <a:rPr lang="ko-KR" altLang="en-US" sz="1600" dirty="0">
                <a:solidFill>
                  <a:schemeClr val="tx1"/>
                </a:solidFill>
              </a:rPr>
              <a:t>확인기관 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기술보증기금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중소기업진흥공단</a:t>
            </a:r>
            <a:r>
              <a:rPr lang="en-US" altLang="ko-KR" sz="1600" b="1" dirty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제목 2">
            <a:extLst>
              <a:ext uri="{FF2B5EF4-FFF2-40B4-BE49-F238E27FC236}">
                <a16:creationId xmlns:a16="http://schemas.microsoft.com/office/drawing/2014/main" id="{9911BE6B-AAFC-404C-8563-FFC99C40717A}"/>
              </a:ext>
            </a:extLst>
          </p:cNvPr>
          <p:cNvSpPr txBox="1">
            <a:spLocks/>
          </p:cNvSpPr>
          <p:nvPr/>
        </p:nvSpPr>
        <p:spPr>
          <a:xfrm>
            <a:off x="2521189" y="135822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</p:spTree>
    <p:extLst>
      <p:ext uri="{BB962C8B-B14F-4D97-AF65-F5344CB8AC3E}">
        <p14:creationId xmlns:p14="http://schemas.microsoft.com/office/powerpoint/2010/main" val="1250931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7"/>
          <p:cNvSpPr/>
          <p:nvPr/>
        </p:nvSpPr>
        <p:spPr>
          <a:xfrm>
            <a:off x="2861873" y="986479"/>
            <a:ext cx="6038288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963360" y="1165888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벤처기업 </a:t>
            </a:r>
            <a:r>
              <a:rPr lang="ko-KR" altLang="en-US" sz="1600" b="1" dirty="0" err="1"/>
              <a:t>기술성</a:t>
            </a:r>
            <a:r>
              <a:rPr lang="ko-KR" altLang="en-US" sz="1600" b="1" dirty="0"/>
              <a:t> 평가표</a:t>
            </a:r>
            <a:endParaRPr lang="en-US" altLang="ko-KR" sz="1600" b="1" dirty="0"/>
          </a:p>
        </p:txBody>
      </p:sp>
      <p:sp>
        <p:nvSpPr>
          <p:cNvPr id="8" name="직사각형 11"/>
          <p:cNvSpPr>
            <a:spLocks noChangeArrowheads="1"/>
          </p:cNvSpPr>
          <p:nvPr/>
        </p:nvSpPr>
        <p:spPr bwMode="auto">
          <a:xfrm>
            <a:off x="8979903" y="5371110"/>
            <a:ext cx="1881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b="1" dirty="0">
                <a:solidFill>
                  <a:schemeClr val="tx1"/>
                </a:solidFill>
              </a:rPr>
              <a:t>보증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대출 유형의 </a:t>
            </a:r>
            <a:r>
              <a:rPr lang="ko-KR" altLang="en-US" b="1" dirty="0" err="1">
                <a:solidFill>
                  <a:schemeClr val="tx1"/>
                </a:solidFill>
              </a:rPr>
              <a:t>재무성</a:t>
            </a:r>
            <a:r>
              <a:rPr lang="ko-KR" altLang="en-US" b="1" dirty="0">
                <a:solidFill>
                  <a:schemeClr val="tx1"/>
                </a:solidFill>
              </a:rPr>
              <a:t> 평가폐지</a:t>
            </a:r>
            <a:r>
              <a:rPr lang="en-US" altLang="ko-KR" b="1" dirty="0">
                <a:solidFill>
                  <a:schemeClr val="tx1"/>
                </a:solidFill>
              </a:rPr>
              <a:t>(2014.09.22)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직사각형 2"/>
          <p:cNvSpPr>
            <a:spLocks noChangeArrowheads="1"/>
          </p:cNvSpPr>
          <p:nvPr/>
        </p:nvSpPr>
        <p:spPr bwMode="auto">
          <a:xfrm>
            <a:off x="8979903" y="6173634"/>
            <a:ext cx="2146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b="1" dirty="0">
                <a:solidFill>
                  <a:schemeClr val="tx1"/>
                </a:solidFill>
              </a:rPr>
              <a:t>예비벤처 </a:t>
            </a:r>
            <a:r>
              <a:rPr lang="en-US" altLang="ko-KR" b="1" dirty="0">
                <a:solidFill>
                  <a:schemeClr val="tx1"/>
                </a:solidFill>
              </a:rPr>
              <a:t>65</a:t>
            </a:r>
            <a:r>
              <a:rPr lang="ko-KR" altLang="en-US" b="1" dirty="0">
                <a:solidFill>
                  <a:schemeClr val="tx1"/>
                </a:solidFill>
              </a:rPr>
              <a:t>점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</a:rPr>
              <a:t>기술성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24</a:t>
            </a:r>
            <a:r>
              <a:rPr lang="ko-KR" altLang="en-US" b="1" dirty="0">
                <a:solidFill>
                  <a:schemeClr val="tx1"/>
                </a:solidFill>
              </a:rPr>
              <a:t>점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77926"/>
              </p:ext>
            </p:extLst>
          </p:nvPr>
        </p:nvGraphicFramePr>
        <p:xfrm>
          <a:off x="2861871" y="1698783"/>
          <a:ext cx="6118032" cy="4881434"/>
        </p:xfrm>
        <a:graphic>
          <a:graphicData uri="http://schemas.openxmlformats.org/drawingml/2006/table">
            <a:tbl>
              <a:tblPr/>
              <a:tblGrid>
                <a:gridCol w="187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3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평가항목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심사항목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배점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9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경영주  기술능력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( 30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기술지식 수준 및 경험수준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기술지식수준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기술경험수준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경영능력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기업가정신 및 혁신능력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9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 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96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기술성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( 40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기술개발 실적 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기술개발 및 수상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실적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지식재산권 등 보유현황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기술의 제품화 능력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기술의 우수성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자금조달능력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9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 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496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사업성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( 30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신청기술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제품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경쟁력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인지도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대체품과의 비교우위성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사업계획의 타당성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판매계획의 타당성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0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국내 판매처의 다양성 및 안정성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수익전망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사업추진일정의 적정성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투자대비 회수가능성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49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 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496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 계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</a:p>
                  </a:txBody>
                  <a:tcPr marL="48122" marR="48122" marT="13304" marB="13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제목 2">
            <a:extLst>
              <a:ext uri="{FF2B5EF4-FFF2-40B4-BE49-F238E27FC236}">
                <a16:creationId xmlns:a16="http://schemas.microsoft.com/office/drawing/2014/main" id="{6BC6ACE3-92BC-445B-A7BD-9258CCFEA75C}"/>
              </a:ext>
            </a:extLst>
          </p:cNvPr>
          <p:cNvSpPr txBox="1">
            <a:spLocks/>
          </p:cNvSpPr>
          <p:nvPr/>
        </p:nvSpPr>
        <p:spPr>
          <a:xfrm>
            <a:off x="1748413" y="103844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</p:spTree>
    <p:extLst>
      <p:ext uri="{BB962C8B-B14F-4D97-AF65-F5344CB8AC3E}">
        <p14:creationId xmlns:p14="http://schemas.microsoft.com/office/powerpoint/2010/main" val="1437591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7"/>
          <p:cNvSpPr/>
          <p:nvPr/>
        </p:nvSpPr>
        <p:spPr>
          <a:xfrm>
            <a:off x="2882192" y="813759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983680" y="993168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벤처기업 확인 절차</a:t>
            </a:r>
            <a:endParaRPr lang="en-US" altLang="ko-KR" sz="1600" b="1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0418"/>
              </p:ext>
            </p:extLst>
          </p:nvPr>
        </p:nvGraphicFramePr>
        <p:xfrm>
          <a:off x="2748385" y="1464754"/>
          <a:ext cx="7663889" cy="5140386"/>
        </p:xfrm>
        <a:graphic>
          <a:graphicData uri="http://schemas.openxmlformats.org/drawingml/2006/table">
            <a:tbl>
              <a:tblPr/>
              <a:tblGrid>
                <a:gridCol w="195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6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벤처기업 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확인의 신청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(www.venturein.or.kr)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확인기관의 장에게 벤처기업 확인을 신청 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   =&gt; 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www.smes.go.kr/venturein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민간 전문가 중심 벤처기업 확인                 위원회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벤처 확인 기관으로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벤처기업협회</a:t>
                      </a:r>
                      <a:r>
                        <a:rPr lang="ko-KR" altLang="en-US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지정</a:t>
                      </a: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) 2021.2.12</a:t>
                      </a:r>
                      <a:endParaRPr lang="ko-KR" altLang="en-US" sz="140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예비벤처기업으로 확인 받고자 하는 경우에도 또한 같음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확인결과의 통지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벤처투자기업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요청  받은 날로부터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이내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연구개발기업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기술평가보증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대출기업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예비벤처기업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요청 받은 날부터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이내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벤처기업 확인서의 발급 및 유효기간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벤처투자기업 및 기술평가보증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대출기업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 일로부터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연구개발기업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 일로부터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=&gt;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기존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년에서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년으로 변경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2021.2.12</a:t>
                      </a:r>
                      <a:endParaRPr lang="ko-KR" altLang="en-US" sz="1400" b="1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벤처기업에 관한 정보의 공개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벤처기업 확인기관의 장은 벤처기업에 관한 해당 정보를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벤처인을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통해 공개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제목 2">
            <a:extLst>
              <a:ext uri="{FF2B5EF4-FFF2-40B4-BE49-F238E27FC236}">
                <a16:creationId xmlns:a16="http://schemas.microsoft.com/office/drawing/2014/main" id="{6AA9BBC1-3ED5-4CAE-BDD5-E0450A866798}"/>
              </a:ext>
            </a:extLst>
          </p:cNvPr>
          <p:cNvSpPr txBox="1">
            <a:spLocks/>
          </p:cNvSpPr>
          <p:nvPr/>
        </p:nvSpPr>
        <p:spPr>
          <a:xfrm>
            <a:off x="2555849" y="-28525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</p:spTree>
    <p:extLst>
      <p:ext uri="{BB962C8B-B14F-4D97-AF65-F5344CB8AC3E}">
        <p14:creationId xmlns:p14="http://schemas.microsoft.com/office/powerpoint/2010/main" val="3730363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2328137" y="1121403"/>
            <a:ext cx="8544627" cy="537787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창업지원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교육공무원등</a:t>
            </a:r>
            <a:r>
              <a:rPr lang="ko-KR" altLang="en-US" sz="1400" dirty="0" err="1">
                <a:solidFill>
                  <a:schemeClr val="tx1"/>
                </a:solidFill>
                <a:latin typeface="+mn-ea"/>
              </a:rPr>
              <a:t>의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 창업기업 대표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임원휴직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(5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+1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)/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벤특법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16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항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/2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항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                 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벤특법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16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조의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2(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교육공무원등의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겸임이나 겸직에 관한 특례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 2014.12.30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개정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                           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16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조의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7(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산업재산권 사용에 관한 특례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전용실시권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부여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세제혜택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법인세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소득세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50%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감면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, 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폐지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취득세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등록세면제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/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재산세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50%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감면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       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면제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개발부담금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대체산림자원조성비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농지보전부담금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대체초지조성비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교통유발부담금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③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금융지원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–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금리 및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보증료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할인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대출한도 확대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정책자금우대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신용보증우대 등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④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인력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- 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병역특례지정업체 선정 자연계 분야 석사 이상의 학위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를 가진 연구전담요원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인 이상을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            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확보하고 있는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중소기업부설연구소</a:t>
            </a:r>
            <a:br>
              <a:rPr lang="ko-KR" altLang="en-US" sz="1400" dirty="0">
                <a:solidFill>
                  <a:schemeClr val="tx1"/>
                </a:solidFill>
                <a:latin typeface="+mn-ea"/>
              </a:rPr>
            </a:b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⑤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입지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실험실공장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대학의 교원 및 학생 등의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제조시설설치승인을 받은 것으로 본다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           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도시형공장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창업보육센터 입주한 벤처기업 및 창업기업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제조시설설치승인 간주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3614" y="1481614"/>
            <a:ext cx="9858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kumimoji="0" lang="ko-KR" altLang="en-US" sz="1600" b="1" dirty="0">
                <a:solidFill>
                  <a:schemeClr val="tx1"/>
                </a:solidFill>
              </a:rPr>
              <a:t>벤처기업 인증 혜택</a:t>
            </a:r>
            <a:endParaRPr kumimoji="0"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6" name="제목 2">
            <a:extLst>
              <a:ext uri="{FF2B5EF4-FFF2-40B4-BE49-F238E27FC236}">
                <a16:creationId xmlns:a16="http://schemas.microsoft.com/office/drawing/2014/main" id="{4448D0EB-06D4-4FF3-8255-F4AB4502AA25}"/>
              </a:ext>
            </a:extLst>
          </p:cNvPr>
          <p:cNvSpPr txBox="1">
            <a:spLocks/>
          </p:cNvSpPr>
          <p:nvPr/>
        </p:nvSpPr>
        <p:spPr>
          <a:xfrm>
            <a:off x="2514225" y="159378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</a:p>
        </p:txBody>
      </p:sp>
    </p:spTree>
    <p:extLst>
      <p:ext uri="{BB962C8B-B14F-4D97-AF65-F5344CB8AC3E}">
        <p14:creationId xmlns:p14="http://schemas.microsoft.com/office/powerpoint/2010/main" val="1455503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74B19AD-6BF0-4582-8AB0-2001823B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49" y="1141872"/>
            <a:ext cx="5839141" cy="550737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77340D5-7B73-4E69-90CB-CB4B0737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414" y="815658"/>
            <a:ext cx="9858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kumimoji="0" lang="ko-KR" altLang="en-US" sz="1600" b="1" dirty="0">
                <a:solidFill>
                  <a:srgbClr val="FF0000"/>
                </a:solidFill>
              </a:rPr>
              <a:t>벤처기업 우대 제도</a:t>
            </a:r>
            <a:endParaRPr kumimoji="0"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6" name="제목 2">
            <a:extLst>
              <a:ext uri="{FF2B5EF4-FFF2-40B4-BE49-F238E27FC236}">
                <a16:creationId xmlns:a16="http://schemas.microsoft.com/office/drawing/2014/main" id="{95A6D17E-0EFF-4761-91B7-457E3B974031}"/>
              </a:ext>
            </a:extLst>
          </p:cNvPr>
          <p:cNvSpPr txBox="1">
            <a:spLocks/>
          </p:cNvSpPr>
          <p:nvPr/>
        </p:nvSpPr>
        <p:spPr>
          <a:xfrm>
            <a:off x="2419151" y="62389"/>
            <a:ext cx="817245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>
                <a:solidFill>
                  <a:srgbClr val="FFC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벤처기업 육성에 관한 특별조치법</a:t>
            </a:r>
            <a:endParaRPr lang="ko-KR" altLang="en-US" sz="3200" dirty="0">
              <a:solidFill>
                <a:srgbClr val="FFC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769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771682" y="1244571"/>
            <a:ext cx="8544627" cy="537787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004139" y="138042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창조기업</a:t>
            </a:r>
            <a:r>
              <a:rPr lang="ko-KR" altLang="en-US" dirty="0"/>
              <a:t> 육성에 관한 법률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67169" y="1628568"/>
            <a:ext cx="7881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00CC"/>
                </a:solidFill>
              </a:rPr>
              <a:t>제</a:t>
            </a:r>
            <a:r>
              <a:rPr lang="en-US" altLang="ko-KR" sz="1400" b="1" dirty="0">
                <a:solidFill>
                  <a:srgbClr val="0000CC"/>
                </a:solidFill>
              </a:rPr>
              <a:t>1</a:t>
            </a:r>
            <a:r>
              <a:rPr lang="ko-KR" altLang="en-US" sz="1400" b="1" dirty="0">
                <a:solidFill>
                  <a:srgbClr val="0000CC"/>
                </a:solidFill>
              </a:rPr>
              <a:t>조</a:t>
            </a:r>
            <a:r>
              <a:rPr lang="en-US" altLang="ko-KR" sz="1400" b="1" dirty="0">
                <a:solidFill>
                  <a:srgbClr val="0000CC"/>
                </a:solidFill>
              </a:rPr>
              <a:t>(</a:t>
            </a:r>
            <a:r>
              <a:rPr lang="ko-KR" altLang="en-US" sz="1400" b="1" dirty="0">
                <a:solidFill>
                  <a:srgbClr val="0000CC"/>
                </a:solidFill>
              </a:rPr>
              <a:t>목적</a:t>
            </a:r>
            <a:r>
              <a:rPr lang="en-US" altLang="ko-KR" sz="1400" b="1" dirty="0">
                <a:solidFill>
                  <a:srgbClr val="0000CC"/>
                </a:solidFill>
              </a:rPr>
              <a:t>)</a:t>
            </a:r>
            <a:r>
              <a:rPr lang="ko-KR" altLang="en-US" sz="1400" b="1" dirty="0">
                <a:solidFill>
                  <a:srgbClr val="0000CC"/>
                </a:solidFill>
              </a:rPr>
              <a:t> </a:t>
            </a:r>
            <a:r>
              <a:rPr lang="ko-KR" altLang="en-US" sz="1400" b="1" dirty="0"/>
              <a:t>창의성과 전문성을 갖춘 국민의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 창조기업 설립 촉진 및 육성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          </a:t>
            </a:r>
            <a:r>
              <a:rPr lang="ko-KR" altLang="en-US" sz="1400" b="1" dirty="0"/>
              <a:t>    국민경제의 발전에 이바지</a:t>
            </a:r>
            <a:r>
              <a:rPr lang="en-US" altLang="ko-KR" sz="1400" b="1" dirty="0"/>
              <a:t>&lt;2011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월 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일 제정</a:t>
            </a:r>
            <a:r>
              <a:rPr lang="en-US" altLang="ko-KR" sz="1400" b="1" dirty="0"/>
              <a:t>&gt;</a:t>
            </a:r>
            <a:endParaRPr lang="ko-KR" altLang="en-US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00CC"/>
                </a:solidFill>
              </a:rPr>
              <a:t>제</a:t>
            </a:r>
            <a:r>
              <a:rPr lang="en-US" altLang="ko-KR" sz="1400" b="1" dirty="0">
                <a:solidFill>
                  <a:srgbClr val="0000CC"/>
                </a:solidFill>
              </a:rPr>
              <a:t>2</a:t>
            </a:r>
            <a:r>
              <a:rPr lang="ko-KR" altLang="en-US" sz="1400" b="1" dirty="0">
                <a:solidFill>
                  <a:srgbClr val="0000CC"/>
                </a:solidFill>
              </a:rPr>
              <a:t>조</a:t>
            </a:r>
            <a:r>
              <a:rPr lang="en-US" altLang="ko-KR" sz="1400" b="1" dirty="0">
                <a:solidFill>
                  <a:srgbClr val="0000CC"/>
                </a:solidFill>
              </a:rPr>
              <a:t>(</a:t>
            </a:r>
            <a:r>
              <a:rPr lang="ko-KR" altLang="en-US" sz="1400" b="1" dirty="0">
                <a:solidFill>
                  <a:srgbClr val="0000CC"/>
                </a:solidFill>
              </a:rPr>
              <a:t>정의</a:t>
            </a:r>
            <a:r>
              <a:rPr lang="en-US" altLang="ko-KR" sz="1400" b="1" dirty="0">
                <a:solidFill>
                  <a:srgbClr val="0000CC"/>
                </a:solidFill>
              </a:rPr>
              <a:t>)</a:t>
            </a:r>
            <a:r>
              <a:rPr lang="ko-KR" altLang="en-US" sz="1400" b="1" dirty="0">
                <a:solidFill>
                  <a:srgbClr val="0000CC"/>
                </a:solidFill>
              </a:rPr>
              <a:t> </a:t>
            </a:r>
            <a:r>
              <a:rPr lang="en-US" altLang="ko-KR" sz="1400" b="1" dirty="0">
                <a:solidFill>
                  <a:schemeClr val="accent2"/>
                </a:solidFill>
              </a:rPr>
              <a:t>"1</a:t>
            </a:r>
            <a:r>
              <a:rPr lang="ko-KR" altLang="en-US" sz="1400" b="1" dirty="0">
                <a:solidFill>
                  <a:schemeClr val="accent2"/>
                </a:solidFill>
              </a:rPr>
              <a:t>인 창조기업</a:t>
            </a:r>
            <a:r>
              <a:rPr lang="en-US" altLang="ko-KR" sz="1400" b="1" dirty="0">
                <a:solidFill>
                  <a:schemeClr val="accent2"/>
                </a:solidFill>
              </a:rPr>
              <a:t>"</a:t>
            </a:r>
            <a:r>
              <a:rPr lang="ko-KR" altLang="en-US" sz="1400" b="1" dirty="0">
                <a:solidFill>
                  <a:schemeClr val="accent2"/>
                </a:solidFill>
              </a:rPr>
              <a:t>이란 창의성과 전문성을 갖춘 </a:t>
            </a:r>
            <a:r>
              <a:rPr lang="en-US" altLang="ko-KR" sz="1400" b="1" dirty="0">
                <a:solidFill>
                  <a:schemeClr val="accent2"/>
                </a:solidFill>
              </a:rPr>
              <a:t>1</a:t>
            </a:r>
            <a:r>
              <a:rPr lang="ko-KR" altLang="en-US" sz="1400" b="1" dirty="0">
                <a:solidFill>
                  <a:schemeClr val="accent2"/>
                </a:solidFill>
              </a:rPr>
              <a:t>인 또는 </a:t>
            </a:r>
            <a:r>
              <a:rPr lang="en-US" altLang="ko-KR" sz="1400" b="1" dirty="0">
                <a:solidFill>
                  <a:schemeClr val="accent2"/>
                </a:solidFill>
              </a:rPr>
              <a:t>5</a:t>
            </a:r>
            <a:r>
              <a:rPr lang="ko-KR" altLang="en-US" sz="1400" b="1" dirty="0">
                <a:solidFill>
                  <a:schemeClr val="accent2"/>
                </a:solidFill>
              </a:rPr>
              <a:t>인 미만의 공동사업자로서 </a:t>
            </a:r>
            <a:r>
              <a:rPr lang="ko-KR" altLang="en-US" sz="1400" b="1" dirty="0" err="1">
                <a:solidFill>
                  <a:schemeClr val="accent2"/>
                </a:solidFill>
              </a:rPr>
              <a:t>상시근로자</a:t>
            </a:r>
            <a:r>
              <a:rPr lang="ko-KR" altLang="en-US" sz="1400" b="1" dirty="0">
                <a:solidFill>
                  <a:schemeClr val="accent2"/>
                </a:solidFill>
              </a:rPr>
              <a:t> 없이 지식서비스업</a:t>
            </a:r>
            <a:r>
              <a:rPr lang="en-US" altLang="ko-KR" sz="1400" b="1" dirty="0">
                <a:solidFill>
                  <a:schemeClr val="accent2"/>
                </a:solidFill>
              </a:rPr>
              <a:t>, </a:t>
            </a:r>
            <a:r>
              <a:rPr lang="ko-KR" altLang="en-US" sz="1400" b="1" dirty="0">
                <a:solidFill>
                  <a:schemeClr val="accent2"/>
                </a:solidFill>
              </a:rPr>
              <a:t>제조업 등을 영위하는 자</a:t>
            </a:r>
            <a:r>
              <a:rPr lang="en-US" altLang="ko-KR" sz="1400" b="1" dirty="0">
                <a:solidFill>
                  <a:schemeClr val="accent2"/>
                </a:solidFill>
              </a:rPr>
              <a:t>&lt;</a:t>
            </a:r>
            <a:r>
              <a:rPr lang="ko-KR" altLang="en-US" sz="1400" b="1" dirty="0">
                <a:solidFill>
                  <a:schemeClr val="accent2"/>
                </a:solidFill>
              </a:rPr>
              <a:t>개정 </a:t>
            </a:r>
            <a:r>
              <a:rPr lang="en-US" altLang="ko-KR" sz="1400" b="1" dirty="0">
                <a:solidFill>
                  <a:schemeClr val="accent2"/>
                </a:solidFill>
              </a:rPr>
              <a:t>2013.3.22&gt;</a:t>
            </a:r>
            <a:endParaRPr lang="ko-KR" altLang="en-US" sz="1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00CC"/>
                </a:solidFill>
              </a:rPr>
              <a:t>제</a:t>
            </a:r>
            <a:r>
              <a:rPr lang="en-US" altLang="ko-KR" sz="1400" b="1" dirty="0">
                <a:solidFill>
                  <a:srgbClr val="0000CC"/>
                </a:solidFill>
              </a:rPr>
              <a:t>3</a:t>
            </a:r>
            <a:r>
              <a:rPr lang="ko-KR" altLang="en-US" sz="1400" b="1" dirty="0">
                <a:solidFill>
                  <a:srgbClr val="0000CC"/>
                </a:solidFill>
              </a:rPr>
              <a:t>조</a:t>
            </a:r>
            <a:r>
              <a:rPr lang="en-US" altLang="ko-KR" sz="1400" b="1" dirty="0">
                <a:solidFill>
                  <a:srgbClr val="0000CC"/>
                </a:solidFill>
              </a:rPr>
              <a:t>(1</a:t>
            </a:r>
            <a:r>
              <a:rPr lang="ko-KR" altLang="en-US" sz="1400" b="1" dirty="0">
                <a:solidFill>
                  <a:srgbClr val="0000CC"/>
                </a:solidFill>
              </a:rPr>
              <a:t>인 창조기업 인정의 특례</a:t>
            </a:r>
            <a:r>
              <a:rPr lang="en-US" altLang="ko-KR" sz="1400" b="1" dirty="0">
                <a:solidFill>
                  <a:srgbClr val="0000CC"/>
                </a:solidFill>
              </a:rPr>
              <a:t>)</a:t>
            </a:r>
            <a:r>
              <a:rPr lang="ko-KR" altLang="en-US" sz="1400" b="1" dirty="0">
                <a:solidFill>
                  <a:srgbClr val="0000CC"/>
                </a:solidFill>
              </a:rPr>
              <a:t>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 창조기업이 규모 확대의 이유로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 창조기업에 해당하지 아니하게 된 경우에는 그 사유가 발생한 연도의 다음 연도부터 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년간은 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 창조기업으로 본다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다만</a:t>
            </a:r>
            <a:r>
              <a:rPr lang="en-US" altLang="ko-KR" sz="1400" b="1" dirty="0"/>
              <a:t>, 1</a:t>
            </a:r>
            <a:r>
              <a:rPr lang="ko-KR" altLang="en-US" sz="1400" b="1" dirty="0"/>
              <a:t>인 창조기업 외의 기업과 합병하거나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규모확대 사유로 </a:t>
            </a:r>
            <a:r>
              <a:rPr lang="en-US" altLang="ko-KR" sz="1400" b="1" dirty="0"/>
              <a:t>1</a:t>
            </a:r>
            <a:r>
              <a:rPr lang="ko-KR" altLang="en-US" sz="1400" b="1" dirty="0"/>
              <a:t>인 창조기업에 해당하지 아니하게 된 경우에는 그러하지 아니하다</a:t>
            </a:r>
            <a:r>
              <a:rPr lang="en-US" altLang="ko-KR" sz="1400" b="1" dirty="0"/>
              <a:t>.</a:t>
            </a:r>
          </a:p>
        </p:txBody>
      </p: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2067170" y="4403109"/>
            <a:ext cx="804593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CC"/>
                </a:solidFill>
              </a:rPr>
              <a:t>제</a:t>
            </a:r>
            <a:r>
              <a:rPr lang="en-US" altLang="ko-KR" sz="1400" b="1" dirty="0">
                <a:solidFill>
                  <a:srgbClr val="0000CC"/>
                </a:solidFill>
              </a:rPr>
              <a:t>8</a:t>
            </a:r>
            <a:r>
              <a:rPr lang="ko-KR" altLang="en-US" sz="1400" b="1" dirty="0">
                <a:solidFill>
                  <a:srgbClr val="0000CC"/>
                </a:solidFill>
              </a:rPr>
              <a:t>조</a:t>
            </a:r>
            <a:r>
              <a:rPr lang="en-US" altLang="ko-KR" sz="1400" b="1" dirty="0">
                <a:solidFill>
                  <a:srgbClr val="0000CC"/>
                </a:solidFill>
              </a:rPr>
              <a:t>(1</a:t>
            </a:r>
            <a:r>
              <a:rPr lang="ko-KR" altLang="en-US" sz="1400" b="1" dirty="0">
                <a:solidFill>
                  <a:srgbClr val="0000CC"/>
                </a:solidFill>
              </a:rPr>
              <a:t>인 창조기업 지원센터의 지정</a:t>
            </a:r>
            <a:r>
              <a:rPr lang="en-US" altLang="ko-KR" sz="1400" b="1" dirty="0">
                <a:solidFill>
                  <a:srgbClr val="0000CC"/>
                </a:solidFill>
              </a:rPr>
              <a:t>)</a:t>
            </a:r>
            <a:r>
              <a:rPr lang="ko-KR" altLang="en-US" sz="1400" b="1" dirty="0">
                <a:solidFill>
                  <a:srgbClr val="0000CC"/>
                </a:solidFill>
              </a:rPr>
              <a:t> </a:t>
            </a:r>
            <a:r>
              <a:rPr lang="ko-KR" altLang="en-US" sz="1400" dirty="0"/>
              <a:t>① </a:t>
            </a:r>
            <a:r>
              <a:rPr lang="ko-KR" altLang="en-US" sz="1400" dirty="0">
                <a:solidFill>
                  <a:schemeClr val="tx1"/>
                </a:solidFill>
              </a:rPr>
              <a:t>정부는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</a:rPr>
              <a:t>인 창조기업 및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</a:rPr>
              <a:t>인 창조기업을 하고자 하는 자를 지원</a:t>
            </a:r>
            <a:r>
              <a:rPr lang="ko-KR" altLang="en-US" sz="1400" dirty="0">
                <a:solidFill>
                  <a:schemeClr val="tx1"/>
                </a:solidFill>
              </a:rPr>
              <a:t>하기 위하여 </a:t>
            </a:r>
            <a:r>
              <a:rPr lang="ko-KR" altLang="en-US" sz="1400" b="1" dirty="0">
                <a:solidFill>
                  <a:schemeClr val="tx1"/>
                </a:solidFill>
              </a:rPr>
              <a:t>전문인력과 시설을 갖춘 기관 또는 단체</a:t>
            </a:r>
            <a:r>
              <a:rPr lang="ko-KR" altLang="en-US" sz="1400" dirty="0">
                <a:solidFill>
                  <a:schemeClr val="tx1"/>
                </a:solidFill>
              </a:rPr>
              <a:t>를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</a:rPr>
              <a:t>인 창조기업 지원센터로 지정</a:t>
            </a:r>
            <a:r>
              <a:rPr lang="ko-KR" altLang="en-US" sz="1400" dirty="0">
                <a:solidFill>
                  <a:schemeClr val="tx1"/>
                </a:solidFill>
              </a:rPr>
              <a:t>할 수 있다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② 지원센터의 사업내용  </a:t>
            </a:r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r>
              <a:rPr lang="ko-KR" altLang="en-US" sz="1400" b="1" dirty="0">
                <a:solidFill>
                  <a:schemeClr val="tx1"/>
                </a:solidFill>
              </a:rPr>
              <a:t>인 창조기업에 대한 작업공간 및 회의장 제공 및 </a:t>
            </a:r>
            <a:r>
              <a:rPr lang="ko-KR" altLang="en-US" sz="1400" b="1" dirty="0" err="1">
                <a:solidFill>
                  <a:schemeClr val="tx1"/>
                </a:solidFill>
              </a:rPr>
              <a:t>경영ㆍ법률ㆍ세무</a:t>
            </a:r>
            <a:r>
              <a:rPr lang="ko-KR" altLang="en-US" sz="1400" b="1" dirty="0">
                <a:solidFill>
                  <a:schemeClr val="tx1"/>
                </a:solidFill>
              </a:rPr>
              <a:t> 등의 상담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597309" y="1444882"/>
            <a:ext cx="9483213" cy="4662487"/>
          </a:xfrm>
        </p:spPr>
        <p:txBody>
          <a:bodyPr>
            <a:normAutofit/>
          </a:bodyPr>
          <a:lstStyle/>
          <a:p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인간의 사상 또는 감정을 표현한 창작물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저작물</a:t>
            </a:r>
            <a:r>
              <a:rPr lang="en-US" altLang="ko-KR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1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대해 독점권을 부여하는 권리</a:t>
            </a:r>
            <a:endParaRPr lang="en-US" altLang="ko-KR" sz="2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29214" y="133902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저작권 및 저작물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62090"/>
              </p:ext>
            </p:extLst>
          </p:nvPr>
        </p:nvGraphicFramePr>
        <p:xfrm>
          <a:off x="1034606" y="2171917"/>
          <a:ext cx="10122788" cy="428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394">
                  <a:extLst>
                    <a:ext uri="{9D8B030D-6E8A-4147-A177-3AD203B41FA5}">
                      <a16:colId xmlns:a16="http://schemas.microsoft.com/office/drawing/2014/main" val="786984140"/>
                    </a:ext>
                  </a:extLst>
                </a:gridCol>
              </a:tblGrid>
              <a:tr h="4085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저작물의 종류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873">
                <a:tc>
                  <a:txBody>
                    <a:bodyPr/>
                    <a:lstStyle/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어문 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      -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소설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시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논문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강연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연설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각본 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음악저작물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연극저작물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      -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연극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무용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무언극 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미술저작물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      -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회화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서예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조각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판화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공예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건축저작물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         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건축물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건축을 위한 모형 및 설계도서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사진저작물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영상저작물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도형저작물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         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지도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도표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설계도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약도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모형 등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컴퓨터프로그램 저작물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ExtraBold" panose="020B0600000101010101" pitchFamily="50" charset="-127"/>
                        <a:ea typeface="나눔스퀘어_ac ExtraBold" panose="020B0600000101010101" pitchFamily="50" charset="-127"/>
                      </a:endParaRPr>
                    </a:p>
                    <a:p>
                      <a:pPr marL="288000" algn="l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         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source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code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47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290830" y="51287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소상공인 보호 및 지원에 관한 법률</a:t>
            </a:r>
          </a:p>
        </p:txBody>
      </p:sp>
      <p:sp>
        <p:nvSpPr>
          <p:cNvPr id="40" name="사각형: 둥근 모서리 7"/>
          <p:cNvSpPr/>
          <p:nvPr/>
        </p:nvSpPr>
        <p:spPr>
          <a:xfrm>
            <a:off x="2397861" y="1576332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499349" y="1755741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법제정의 목적</a:t>
            </a:r>
            <a:endParaRPr lang="en-US" altLang="ko-KR" sz="16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2086921" y="2478577"/>
            <a:ext cx="8031163" cy="3584575"/>
            <a:chOff x="819150" y="1493838"/>
            <a:chExt cx="8031163" cy="3584575"/>
          </a:xfrm>
        </p:grpSpPr>
        <p:sp>
          <p:nvSpPr>
            <p:cNvPr id="7" name="사각형 설명선 6"/>
            <p:cNvSpPr/>
            <p:nvPr/>
          </p:nvSpPr>
          <p:spPr>
            <a:xfrm rot="5400000">
              <a:off x="4890294" y="1634331"/>
              <a:ext cx="1462088" cy="5426075"/>
            </a:xfrm>
            <a:prstGeom prst="wedgeRectCallou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latin typeface="+mn-ea"/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1323975" y="3668713"/>
              <a:ext cx="1238250" cy="12096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 sz="1600">
                <a:latin typeface="+mn-ea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1023938" y="1839913"/>
              <a:ext cx="7731125" cy="1290637"/>
            </a:xfrm>
            <a:prstGeom prst="roundRect">
              <a:avLst>
                <a:gd name="adj" fmla="val 6282"/>
              </a:avLst>
            </a:prstGeom>
            <a:solidFill>
              <a:srgbClr val="FFFFFF">
                <a:alpha val="50195"/>
              </a:srgbClr>
            </a:solidFill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 sz="1600">
                <a:latin typeface="+mn-ea"/>
                <a:ea typeface="+mn-ea"/>
              </a:endParaRPr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819150" y="1493838"/>
              <a:ext cx="2208213" cy="50482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>
                <a:latin typeface="+mn-ea"/>
                <a:ea typeface="+mn-ea"/>
              </a:endParaRP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936625" y="1531938"/>
              <a:ext cx="1874838" cy="3063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 sz="1600">
                <a:latin typeface="+mn-ea"/>
                <a:ea typeface="+mn-ea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1130090" y="1549768"/>
              <a:ext cx="1487908" cy="3385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lang="ko-KR" altLang="en-US" sz="1600" b="1" dirty="0">
                  <a:solidFill>
                    <a:schemeClr val="bg1"/>
                  </a:solidFill>
                  <a:latin typeface="+mn-ea"/>
                  <a:ea typeface="+mn-ea"/>
                </a:rPr>
                <a:t>법제정의 목적</a:t>
              </a: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217613" y="2049463"/>
              <a:ext cx="7632700" cy="88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Aft>
                  <a:spcPts val="200"/>
                </a:spcAft>
                <a:buBlip>
                  <a:blip r:embed="rId2"/>
                </a:buBlip>
              </a:pPr>
              <a:r>
                <a:rPr lang="ko-KR" altLang="en-US" sz="1600">
                  <a:latin typeface="+mn-ea"/>
                  <a:ea typeface="+mn-ea"/>
                </a:rPr>
                <a:t>소상공인의 자유로운 기업활동 촉진</a:t>
              </a:r>
              <a:r>
                <a:rPr lang="en-US" altLang="ko-KR" sz="1600">
                  <a:latin typeface="+mn-ea"/>
                  <a:ea typeface="+mn-ea"/>
                </a:rPr>
                <a:t>, </a:t>
              </a:r>
              <a:r>
                <a:rPr lang="ko-KR" altLang="en-US" sz="1600">
                  <a:latin typeface="+mn-ea"/>
                  <a:ea typeface="+mn-ea"/>
                </a:rPr>
                <a:t>경영안정과 성장도모</a:t>
              </a:r>
              <a:endParaRPr lang="en-US" altLang="ko-KR" sz="1600">
                <a:latin typeface="+mn-ea"/>
                <a:ea typeface="+mn-ea"/>
              </a:endParaRPr>
            </a:p>
            <a:p>
              <a:pPr eaLnBrk="1" hangingPunct="1">
                <a:spcAft>
                  <a:spcPts val="200"/>
                </a:spcAft>
                <a:buBlip>
                  <a:blip r:embed="rId2"/>
                </a:buBlip>
              </a:pPr>
              <a:r>
                <a:rPr lang="ko-KR" altLang="en-US" sz="1600">
                  <a:latin typeface="+mn-ea"/>
                  <a:ea typeface="+mn-ea"/>
                </a:rPr>
                <a:t>소상공인의 사회적</a:t>
              </a:r>
              <a:r>
                <a:rPr lang="en-US" altLang="ko-KR" sz="1600">
                  <a:latin typeface="+mn-ea"/>
                  <a:ea typeface="+mn-ea"/>
                </a:rPr>
                <a:t>, </a:t>
              </a:r>
              <a:r>
                <a:rPr lang="ko-KR" altLang="en-US" sz="1600">
                  <a:latin typeface="+mn-ea"/>
                  <a:ea typeface="+mn-ea"/>
                </a:rPr>
                <a:t>경제적 지위향상</a:t>
              </a:r>
              <a:endParaRPr lang="en-US" altLang="ko-KR" sz="1600">
                <a:latin typeface="+mn-ea"/>
                <a:ea typeface="+mn-ea"/>
              </a:endParaRPr>
            </a:p>
            <a:p>
              <a:pPr eaLnBrk="1" hangingPunct="1">
                <a:spcAft>
                  <a:spcPts val="200"/>
                </a:spcAft>
                <a:buBlip>
                  <a:blip r:embed="rId2"/>
                </a:buBlip>
              </a:pPr>
              <a:r>
                <a:rPr lang="ko-KR" altLang="en-US" sz="1600">
                  <a:latin typeface="+mn-ea"/>
                  <a:ea typeface="+mn-ea"/>
                </a:rPr>
                <a:t>균형있는 국민경제의 발전에 이바지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041650" y="3678238"/>
              <a:ext cx="5156200" cy="13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itchFamily="2" charset="2"/>
                <a:buChar char="l"/>
                <a:defRPr/>
              </a:pPr>
              <a:r>
                <a:rPr lang="ko-KR" altLang="en-US" sz="1600" b="1" dirty="0">
                  <a:latin typeface="+mn-ea"/>
                </a:rPr>
                <a:t> 광업</a:t>
              </a:r>
              <a:r>
                <a:rPr lang="en-US" altLang="ko-KR" sz="1600" b="1" dirty="0">
                  <a:latin typeface="+mn-ea"/>
                </a:rPr>
                <a:t>, </a:t>
              </a:r>
              <a:r>
                <a:rPr lang="ko-KR" altLang="en-US" sz="1600" b="1" dirty="0">
                  <a:latin typeface="+mn-ea"/>
                </a:rPr>
                <a:t>제조업</a:t>
              </a:r>
              <a:r>
                <a:rPr lang="en-US" altLang="ko-KR" sz="1600" b="1" dirty="0">
                  <a:latin typeface="+mn-ea"/>
                </a:rPr>
                <a:t>, </a:t>
              </a:r>
              <a:r>
                <a:rPr lang="ko-KR" altLang="en-US" sz="1600" b="1" dirty="0">
                  <a:latin typeface="+mn-ea"/>
                </a:rPr>
                <a:t>건설업 및 운수업의 경우</a:t>
              </a:r>
              <a:endParaRPr lang="en-US" altLang="ko-KR" sz="1600" b="1" dirty="0">
                <a:latin typeface="+mn-ea"/>
              </a:endParaRPr>
            </a:p>
            <a:p>
              <a:pPr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ko-KR" altLang="en-US" sz="1600" b="1" dirty="0">
                  <a:latin typeface="+mn-ea"/>
                </a:rPr>
                <a:t>   </a:t>
              </a:r>
              <a:r>
                <a:rPr lang="en-US" altLang="ko-KR" sz="1600" b="1" dirty="0">
                  <a:latin typeface="+mn-ea"/>
                </a:rPr>
                <a:t>☞</a:t>
              </a:r>
              <a:r>
                <a:rPr lang="en-US" altLang="ko-KR" sz="1600" b="1" dirty="0">
                  <a:solidFill>
                    <a:srgbClr val="000099"/>
                  </a:solidFill>
                  <a:latin typeface="+mn-ea"/>
                </a:rPr>
                <a:t> </a:t>
              </a:r>
              <a:r>
                <a:rPr lang="ko-KR" altLang="en-US" sz="1600" b="1" dirty="0">
                  <a:latin typeface="+mn-ea"/>
                </a:rPr>
                <a:t>상시 근로자수 </a:t>
              </a:r>
              <a:r>
                <a:rPr lang="en-US" altLang="ko-KR" sz="1600" b="1" dirty="0">
                  <a:latin typeface="+mn-ea"/>
                </a:rPr>
                <a:t>10</a:t>
              </a:r>
              <a:r>
                <a:rPr lang="ko-KR" altLang="en-US" sz="1600" b="1" dirty="0">
                  <a:latin typeface="+mn-ea"/>
                </a:rPr>
                <a:t>인 미만인 기업</a:t>
              </a:r>
              <a:endParaRPr lang="en-US" altLang="ko-KR" sz="1600" b="1" dirty="0">
                <a:latin typeface="+mn-ea"/>
              </a:endParaRPr>
            </a:p>
            <a:p>
              <a:pPr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itchFamily="2" charset="2"/>
                <a:buChar char="l"/>
                <a:defRPr/>
              </a:pPr>
              <a:r>
                <a:rPr lang="ko-KR" altLang="en-US" sz="1600" b="1" dirty="0">
                  <a:latin typeface="+mn-ea"/>
                </a:rPr>
                <a:t> 상기 이외의 업종</a:t>
              </a:r>
              <a:endParaRPr lang="en-US" altLang="ko-KR" sz="1600" b="1" dirty="0">
                <a:latin typeface="+mn-ea"/>
              </a:endParaRPr>
            </a:p>
            <a:p>
              <a:pPr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en-US" altLang="ko-KR" sz="1600" b="1" dirty="0">
                  <a:solidFill>
                    <a:srgbClr val="002060"/>
                  </a:solidFill>
                  <a:latin typeface="+mn-ea"/>
                </a:rPr>
                <a:t>   </a:t>
              </a:r>
              <a:r>
                <a:rPr lang="en-US" altLang="ko-KR" sz="1600" b="1" dirty="0">
                  <a:latin typeface="+mn-ea"/>
                </a:rPr>
                <a:t>☞ </a:t>
              </a:r>
              <a:r>
                <a:rPr lang="ko-KR" altLang="en-US" sz="1600" b="1" dirty="0">
                  <a:latin typeface="+mn-ea"/>
                </a:rPr>
                <a:t>상시 근로자수 </a:t>
              </a:r>
              <a:r>
                <a:rPr lang="en-US" altLang="ko-KR" sz="1600" b="1" dirty="0">
                  <a:latin typeface="+mn-ea"/>
                </a:rPr>
                <a:t>5</a:t>
              </a:r>
              <a:r>
                <a:rPr lang="ko-KR" altLang="en-US" sz="1600" b="1" dirty="0">
                  <a:latin typeface="+mn-ea"/>
                </a:rPr>
                <a:t>인 미만사업장</a:t>
              </a:r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217613" y="3981162"/>
              <a:ext cx="1401762" cy="5847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소상공인</a:t>
              </a:r>
              <a:endParaRPr lang="en-US" altLang="ko-KR" sz="1600" b="1" dirty="0">
                <a:solidFill>
                  <a:schemeClr val="tx1"/>
                </a:solidFill>
                <a:latin typeface="+mn-ea"/>
              </a:endParaRPr>
            </a:p>
            <a:p>
              <a:pPr algn="ctr">
                <a:defRPr/>
              </a:pP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범위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7601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11150" y="104254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여성기업지원에 관한 법률</a:t>
            </a:r>
          </a:p>
        </p:txBody>
      </p:sp>
      <p:sp>
        <p:nvSpPr>
          <p:cNvPr id="40" name="사각형: 둥근 모서리 7"/>
          <p:cNvSpPr/>
          <p:nvPr/>
        </p:nvSpPr>
        <p:spPr>
          <a:xfrm>
            <a:off x="2397861" y="1208491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499349" y="1387900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법제정의 목적</a:t>
            </a:r>
            <a:endParaRPr lang="en-US" altLang="ko-KR" sz="16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039188" y="1939500"/>
            <a:ext cx="10113624" cy="4582785"/>
            <a:chOff x="-23019" y="1587500"/>
            <a:chExt cx="9780145" cy="4354868"/>
          </a:xfrm>
        </p:grpSpPr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806450" y="1587500"/>
              <a:ext cx="8175625" cy="215106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50195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>
                <a:latin typeface="+mn-ea"/>
                <a:ea typeface="+mn-ea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478087" y="1908822"/>
              <a:ext cx="6581774" cy="78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buFontTx/>
                <a:buBlip>
                  <a:blip r:embed="rId2"/>
                </a:buBlip>
              </a:pPr>
              <a:r>
                <a:rPr lang="ko-KR" altLang="en-US" dirty="0">
                  <a:latin typeface="+mn-ea"/>
                  <a:ea typeface="+mn-ea"/>
                </a:rPr>
                <a:t>정부는 중소기업창업 </a:t>
              </a:r>
              <a:r>
                <a:rPr lang="ko-KR" altLang="en-US" dirty="0" err="1">
                  <a:latin typeface="+mn-ea"/>
                  <a:ea typeface="+mn-ea"/>
                </a:rPr>
                <a:t>지원법</a:t>
              </a:r>
              <a:r>
                <a:rPr lang="ko-KR" altLang="en-US" dirty="0">
                  <a:latin typeface="+mn-ea"/>
                  <a:ea typeface="+mn-ea"/>
                </a:rPr>
                <a:t> 제</a:t>
              </a:r>
              <a:r>
                <a:rPr lang="en-US" altLang="ko-KR" dirty="0">
                  <a:latin typeface="+mn-ea"/>
                  <a:ea typeface="+mn-ea"/>
                </a:rPr>
                <a:t>4</a:t>
              </a:r>
              <a:r>
                <a:rPr lang="ko-KR" altLang="en-US" dirty="0">
                  <a:latin typeface="+mn-ea"/>
                  <a:ea typeface="+mn-ea"/>
                </a:rPr>
                <a:t>조 제</a:t>
              </a:r>
              <a:r>
                <a:rPr lang="en-US" altLang="ko-KR" dirty="0">
                  <a:latin typeface="+mn-ea"/>
                  <a:ea typeface="+mn-ea"/>
                </a:rPr>
                <a:t>2</a:t>
              </a:r>
              <a:r>
                <a:rPr lang="ko-KR" altLang="en-US" dirty="0">
                  <a:latin typeface="+mn-ea"/>
                  <a:ea typeface="+mn-ea"/>
                </a:rPr>
                <a:t>항의 규정에 따라 창업자 </a:t>
              </a:r>
              <a:endParaRPr lang="en-US" altLang="ko-KR" dirty="0"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dirty="0">
                  <a:latin typeface="+mn-ea"/>
                  <a:ea typeface="+mn-ea"/>
                </a:rPr>
                <a:t>    </a:t>
              </a:r>
              <a:r>
                <a:rPr lang="ko-KR" altLang="en-US" dirty="0">
                  <a:latin typeface="+mn-ea"/>
                  <a:ea typeface="+mn-ea"/>
                </a:rPr>
                <a:t>및 </a:t>
              </a:r>
              <a:r>
                <a:rPr lang="ko-KR" altLang="en-US" dirty="0">
                  <a:solidFill>
                    <a:schemeClr val="tx1"/>
                  </a:solidFill>
                  <a:latin typeface="+mn-ea"/>
                  <a:ea typeface="+mn-ea"/>
                </a:rPr>
                <a:t>창업지원관련 사업을 하는 자에 대한 지원을 실시함에 있어 </a:t>
              </a:r>
              <a:endParaRPr lang="en-US" altLang="ko-KR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   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여성</a:t>
              </a:r>
              <a:r>
                <a:rPr lang="en-US" altLang="ko-KR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창업자 및 여성창업지원실적이 우수한 창업지원관련 </a:t>
              </a:r>
              <a:endParaRPr lang="en-US" altLang="ko-KR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dirty="0">
                  <a:solidFill>
                    <a:srgbClr val="FF0000"/>
                  </a:solidFill>
                  <a:latin typeface="+mn-ea"/>
                  <a:ea typeface="+mn-ea"/>
                </a:rPr>
                <a:t>   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사업자를 우대</a:t>
              </a:r>
              <a:r>
                <a:rPr lang="ko-KR" altLang="en-US" dirty="0">
                  <a:solidFill>
                    <a:schemeClr val="tx1"/>
                  </a:solidFill>
                  <a:latin typeface="+mn-ea"/>
                  <a:ea typeface="+mn-ea"/>
                </a:rPr>
                <a:t>할 수 있다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+mn-ea"/>
                  <a:ea typeface="+mn-ea"/>
                </a:rPr>
                <a:t>법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8②)</a:t>
              </a:r>
              <a:endParaRPr lang="ko-KR" altLang="en-US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922338" y="1751013"/>
              <a:ext cx="1555750" cy="1554162"/>
              <a:chOff x="555" y="2405"/>
              <a:chExt cx="864" cy="824"/>
            </a:xfrm>
          </p:grpSpPr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555" y="2405"/>
                <a:ext cx="864" cy="824"/>
              </a:xfrm>
              <a:prstGeom prst="octagon">
                <a:avLst>
                  <a:gd name="adj" fmla="val 29287"/>
                </a:avLst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>
                <a:off x="611" y="2458"/>
                <a:ext cx="752" cy="718"/>
              </a:xfrm>
              <a:prstGeom prst="octagon">
                <a:avLst>
                  <a:gd name="adj" fmla="val 29287"/>
                </a:avLst>
              </a:prstGeom>
              <a:noFill/>
              <a:ln w="19050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741" y="2674"/>
                <a:ext cx="617" cy="41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여성의 창업</a:t>
                </a:r>
                <a:endParaRPr lang="en-US" altLang="ko-KR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eaLnBrk="1" hangingPunct="1"/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지원특례</a:t>
                </a:r>
                <a:endParaRPr lang="en-US" altLang="ko-KR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eaLnBrk="1" hangingPunct="1"/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법제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8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조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)</a:t>
                </a:r>
              </a:p>
              <a:p>
                <a:pPr eaLnBrk="1" hangingPunct="1"/>
                <a:endParaRPr lang="en-US" altLang="ko-KR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20" name="AutoShape 43"/>
            <p:cNvSpPr>
              <a:spLocks noChangeArrowheads="1"/>
            </p:cNvSpPr>
            <p:nvPr/>
          </p:nvSpPr>
          <p:spPr bwMode="auto">
            <a:xfrm>
              <a:off x="922338" y="4317125"/>
              <a:ext cx="1555750" cy="1625243"/>
            </a:xfrm>
            <a:prstGeom prst="octagon">
              <a:avLst>
                <a:gd name="adj" fmla="val 29287"/>
              </a:avLst>
            </a:prstGeom>
            <a:solidFill>
              <a:schemeClr val="accent5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1" name="AutoShape 44"/>
            <p:cNvSpPr>
              <a:spLocks noChangeArrowheads="1"/>
            </p:cNvSpPr>
            <p:nvPr/>
          </p:nvSpPr>
          <p:spPr bwMode="auto">
            <a:xfrm>
              <a:off x="1023938" y="4386975"/>
              <a:ext cx="1354137" cy="1420813"/>
            </a:xfrm>
            <a:prstGeom prst="octagon">
              <a:avLst>
                <a:gd name="adj" fmla="val 29287"/>
              </a:avLst>
            </a:prstGeom>
            <a:noFill/>
            <a:ln w="19050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1256625" y="4746447"/>
              <a:ext cx="1050402" cy="61418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공공기관의</a:t>
              </a:r>
              <a:endParaRPr lang="en-US" altLang="ko-KR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우선구매</a:t>
              </a:r>
              <a:endParaRPr lang="en-US" altLang="ko-KR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(</a:t>
              </a:r>
              <a:r>
                <a:rPr lang="ko-KR" altLang="en-US" b="1" dirty="0">
                  <a:solidFill>
                    <a:schemeClr val="tx1"/>
                  </a:solidFill>
                  <a:latin typeface="+mn-ea"/>
                  <a:ea typeface="+mn-ea"/>
                </a:rPr>
                <a:t>법제</a:t>
              </a:r>
              <a:r>
                <a:rPr lang="en-US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9</a:t>
              </a:r>
              <a:r>
                <a:rPr lang="ko-KR" altLang="en-US" b="1" dirty="0">
                  <a:solidFill>
                    <a:schemeClr val="tx1"/>
                  </a:solidFill>
                  <a:latin typeface="+mn-ea"/>
                  <a:ea typeface="+mn-ea"/>
                </a:rPr>
                <a:t>조</a:t>
              </a:r>
              <a:r>
                <a:rPr lang="en-US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478087" y="2678113"/>
              <a:ext cx="6362700" cy="43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73050" indent="-273050">
                <a:buBlip>
                  <a:blip r:embed="rId2"/>
                </a:buBlip>
                <a:defRPr/>
              </a:pPr>
              <a:r>
                <a:rPr lang="ko-KR" altLang="en-US" sz="1200" dirty="0">
                  <a:latin typeface="+mn-ea"/>
                </a:rPr>
                <a:t>중소기업청장은 여성의 창업을 촉진하기 위하여 </a:t>
              </a:r>
              <a:r>
                <a:rPr lang="ko-KR" altLang="en-US" sz="1200" dirty="0">
                  <a:solidFill>
                    <a:srgbClr val="FF0000"/>
                  </a:solidFill>
                  <a:latin typeface="+mn-ea"/>
                </a:rPr>
                <a:t>창업보육센터 </a:t>
              </a:r>
              <a:endParaRPr lang="en-US" altLang="ko-KR" sz="1200" dirty="0">
                <a:solidFill>
                  <a:srgbClr val="FF0000"/>
                </a:solidFill>
                <a:latin typeface="+mn-ea"/>
              </a:endParaRPr>
            </a:p>
            <a:p>
              <a:pPr>
                <a:defRPr/>
              </a:pPr>
              <a:r>
                <a:rPr lang="en-US" altLang="ko-KR" sz="1200" dirty="0">
                  <a:solidFill>
                    <a:srgbClr val="FF0000"/>
                  </a:solidFill>
                  <a:latin typeface="+mn-ea"/>
                </a:rPr>
                <a:t>    </a:t>
              </a:r>
              <a:r>
                <a:rPr lang="ko-KR" altLang="en-US" sz="1200" dirty="0">
                  <a:solidFill>
                    <a:srgbClr val="FF0000"/>
                  </a:solidFill>
                  <a:latin typeface="+mn-ea"/>
                </a:rPr>
                <a:t>사업자를 우선 지정할 수 있다</a:t>
              </a:r>
              <a:r>
                <a:rPr lang="en-US" altLang="ko-KR" sz="1200" dirty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+mn-ea"/>
                </a:rPr>
                <a:t>법</a:t>
              </a:r>
              <a:r>
                <a:rPr lang="en-US" altLang="ko-KR" sz="1200" dirty="0">
                  <a:solidFill>
                    <a:srgbClr val="FF0000"/>
                  </a:solidFill>
                  <a:latin typeface="+mn-ea"/>
                </a:rPr>
                <a:t>8③)</a:t>
              </a:r>
              <a:endParaRPr lang="ko-KR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2478087" y="4571564"/>
              <a:ext cx="6987061" cy="119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73050" indent="-273050">
                <a:buBlip>
                  <a:blip r:embed="rId2"/>
                </a:buBlip>
                <a:defRPr/>
              </a:pPr>
              <a:r>
                <a:rPr lang="ko-KR" altLang="en-US" sz="1200" b="1" dirty="0">
                  <a:solidFill>
                    <a:srgbClr val="FF0000"/>
                  </a:solidFill>
                  <a:latin typeface="+mn-ea"/>
                </a:rPr>
                <a:t>중소</a:t>
              </a:r>
              <a:r>
                <a:rPr lang="ko-KR" altLang="ko-KR" sz="1200" b="1" dirty="0">
                  <a:solidFill>
                    <a:srgbClr val="FF0000"/>
                  </a:solidFill>
                  <a:latin typeface="+mn-ea"/>
                </a:rPr>
                <a:t>공공기관의 장은 여성기업이 직접 생산하고 제공하는 제품의 구매를 촉진하여야 한다</a:t>
              </a:r>
              <a:r>
                <a:rPr lang="en-US" altLang="ko-KR" sz="1200" b="1" dirty="0">
                  <a:solidFill>
                    <a:srgbClr val="FF0000"/>
                  </a:solidFill>
                  <a:latin typeface="+mn-ea"/>
                </a:rPr>
                <a:t>.</a:t>
              </a:r>
            </a:p>
            <a:p>
              <a:pPr marL="273050" indent="-273050">
                <a:buBlip>
                  <a:blip r:embed="rId2"/>
                </a:buBlip>
                <a:defRPr/>
              </a:pPr>
              <a:r>
                <a:rPr lang="ko-KR" altLang="ko-KR" sz="1200" dirty="0">
                  <a:latin typeface="+mn-ea"/>
                </a:rPr>
                <a:t>공공기관의 장이 작성하는 구매계획에는 여성기업제품의 구매계획을 작성할 때에는 대통령령으로 정하는 비율 이상의 구매목표를 제시하여야 한다</a:t>
              </a:r>
              <a:r>
                <a:rPr lang="en-US" altLang="ko-KR" sz="1200" dirty="0">
                  <a:latin typeface="+mn-ea"/>
                </a:rPr>
                <a:t>. </a:t>
              </a:r>
            </a:p>
            <a:p>
              <a:pPr marL="273050" indent="-273050">
                <a:buBlip>
                  <a:blip r:embed="rId2"/>
                </a:buBlip>
                <a:defRPr/>
              </a:pPr>
              <a:endParaRPr lang="en-US" altLang="ko-KR" sz="1200" dirty="0">
                <a:latin typeface="+mn-ea"/>
              </a:endParaRPr>
            </a:p>
            <a:p>
              <a:pPr>
                <a:defRPr/>
              </a:pPr>
              <a:endParaRPr lang="en-US" altLang="ko-KR" sz="1200" dirty="0">
                <a:latin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solidFill>
                    <a:srgbClr val="0000CC"/>
                  </a:solidFill>
                  <a:latin typeface="+mn-ea"/>
                </a:rPr>
                <a:t>(</a:t>
              </a:r>
              <a:r>
                <a:rPr lang="ko-KR" altLang="en-US" sz="1200" b="1" dirty="0">
                  <a:latin typeface="+mn-ea"/>
                </a:rPr>
                <a:t>물품 및 용역은 구매총액의 </a:t>
              </a:r>
              <a:r>
                <a:rPr lang="en-US" altLang="ko-KR" sz="1200" b="1" dirty="0">
                  <a:latin typeface="+mn-ea"/>
                </a:rPr>
                <a:t>5%, </a:t>
              </a:r>
              <a:r>
                <a:rPr lang="en-US" altLang="ko-KR" sz="1200" dirty="0">
                  <a:latin typeface="+mn-ea"/>
                </a:rPr>
                <a:t> </a:t>
              </a:r>
              <a:r>
                <a:rPr lang="ko-KR" altLang="en-US" sz="1200" b="1" dirty="0">
                  <a:latin typeface="+mn-ea"/>
                </a:rPr>
                <a:t>공사의 경우는 구매총액의 </a:t>
              </a:r>
              <a:r>
                <a:rPr lang="en-US" altLang="ko-KR" sz="1200" b="1" dirty="0">
                  <a:latin typeface="+mn-ea"/>
                </a:rPr>
                <a:t>3%</a:t>
              </a:r>
              <a:r>
                <a:rPr lang="en-US" altLang="ko-KR" sz="1200" dirty="0">
                  <a:latin typeface="+mn-ea"/>
                </a:rPr>
                <a:t>)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25" name="직사각형 1"/>
            <p:cNvSpPr>
              <a:spLocks noChangeArrowheads="1"/>
            </p:cNvSpPr>
            <p:nvPr/>
          </p:nvSpPr>
          <p:spPr bwMode="auto">
            <a:xfrm>
              <a:off x="2539714" y="5218084"/>
              <a:ext cx="4583510" cy="26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lang="ko-KR" altLang="en-US" dirty="0">
                  <a:latin typeface="+mn-ea"/>
                  <a:ea typeface="+mn-ea"/>
                </a:rPr>
                <a:t>「</a:t>
              </a:r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중소기업제품 구매촉진 및 판로지원에 관한 법률」 제</a:t>
              </a:r>
              <a:r>
                <a:rPr lang="en-US" altLang="ko-KR" b="1" dirty="0">
                  <a:solidFill>
                    <a:srgbClr val="0000CC"/>
                  </a:solidFill>
                  <a:latin typeface="+mn-ea"/>
                  <a:ea typeface="+mn-ea"/>
                </a:rPr>
                <a:t>4</a:t>
              </a:r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조</a:t>
              </a:r>
            </a:p>
          </p:txBody>
        </p:sp>
        <p:sp>
          <p:nvSpPr>
            <p:cNvPr id="26" name="직사각형 2"/>
            <p:cNvSpPr>
              <a:spLocks noChangeArrowheads="1"/>
            </p:cNvSpPr>
            <p:nvPr/>
          </p:nvSpPr>
          <p:spPr bwMode="auto">
            <a:xfrm>
              <a:off x="-23019" y="3898799"/>
              <a:ext cx="9780145" cy="43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제</a:t>
              </a:r>
              <a:r>
                <a:rPr lang="en-US" altLang="ko-KR" b="1" dirty="0">
                  <a:solidFill>
                    <a:srgbClr val="0000CC"/>
                  </a:solidFill>
                  <a:latin typeface="+mn-ea"/>
                  <a:ea typeface="+mn-ea"/>
                </a:rPr>
                <a:t>10</a:t>
              </a:r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조</a:t>
              </a:r>
              <a:r>
                <a:rPr lang="en-US" altLang="ko-KR" b="1" dirty="0">
                  <a:solidFill>
                    <a:srgbClr val="0000CC"/>
                  </a:solidFill>
                  <a:latin typeface="+mn-ea"/>
                  <a:ea typeface="+mn-ea"/>
                </a:rPr>
                <a:t>(</a:t>
              </a:r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자금지원우대</a:t>
              </a:r>
              <a:r>
                <a:rPr lang="en-US" altLang="ko-KR" b="1" dirty="0">
                  <a:solidFill>
                    <a:srgbClr val="0000CC"/>
                  </a:solidFill>
                  <a:latin typeface="+mn-ea"/>
                  <a:ea typeface="+mn-ea"/>
                </a:rPr>
                <a:t>)</a:t>
              </a:r>
              <a:r>
                <a:rPr lang="ko-KR" altLang="en-US" b="1" dirty="0">
                  <a:solidFill>
                    <a:srgbClr val="0000CC"/>
                  </a:solidFill>
                  <a:latin typeface="+mn-ea"/>
                  <a:ea typeface="+mn-ea"/>
                </a:rPr>
                <a:t>국가 및 지방자치단체는 기업에 대한 자금을 지원할 때 여성기업의 활동과 창업을 촉진하기 위하여 </a:t>
              </a:r>
              <a:endParaRPr lang="en-US" altLang="ko-KR" b="1" dirty="0">
                <a:solidFill>
                  <a:srgbClr val="0000CC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ko-KR" altLang="en-US" b="1" dirty="0">
                  <a:solidFill>
                    <a:srgbClr val="FF0000"/>
                  </a:solidFill>
                  <a:latin typeface="+mn-ea"/>
                  <a:ea typeface="+mn-ea"/>
                </a:rPr>
                <a:t>여성기업을 우대하여야 한다</a:t>
              </a:r>
              <a:r>
                <a:rPr lang="en-US" altLang="ko-KR" b="1" dirty="0">
                  <a:solidFill>
                    <a:srgbClr val="0000CC"/>
                  </a:solidFill>
                  <a:latin typeface="+mn-ea"/>
                  <a:ea typeface="+mn-ea"/>
                </a:rPr>
                <a:t>.</a:t>
              </a:r>
              <a:endParaRPr lang="ko-KR" altLang="en-US" b="1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42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361950" y="113057"/>
            <a:ext cx="8172450" cy="96202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3. 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장애인기업활동촉진법</a:t>
            </a:r>
          </a:p>
        </p:txBody>
      </p:sp>
      <p:sp>
        <p:nvSpPr>
          <p:cNvPr id="40" name="사각형: 둥근 모서리 7"/>
          <p:cNvSpPr/>
          <p:nvPr/>
        </p:nvSpPr>
        <p:spPr>
          <a:xfrm>
            <a:off x="1470965" y="1282069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596940" y="1410117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법제정의 목적</a:t>
            </a:r>
            <a:endParaRPr lang="en-US" altLang="ko-KR" sz="16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1470965" y="1965778"/>
            <a:ext cx="9250069" cy="4638675"/>
            <a:chOff x="776288" y="1735138"/>
            <a:chExt cx="8332787" cy="4638675"/>
          </a:xfrm>
        </p:grpSpPr>
        <p:sp>
          <p:nvSpPr>
            <p:cNvPr id="31" name="AutoShape 48"/>
            <p:cNvSpPr>
              <a:spLocks noChangeArrowheads="1"/>
            </p:cNvSpPr>
            <p:nvPr/>
          </p:nvSpPr>
          <p:spPr bwMode="auto">
            <a:xfrm>
              <a:off x="776288" y="1735138"/>
              <a:ext cx="8175625" cy="230505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50195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>
                <a:latin typeface="+mn-ea"/>
                <a:ea typeface="+mn-ea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568575" y="2166144"/>
              <a:ext cx="6202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buFontTx/>
                <a:buBlip>
                  <a:blip r:embed="rId2"/>
                </a:buBlip>
              </a:pPr>
              <a:r>
                <a:rPr lang="ko-KR" altLang="en-US" dirty="0">
                  <a:latin typeface="+mn-ea"/>
                  <a:ea typeface="+mn-ea"/>
                </a:rPr>
                <a:t>정부는 중소기업창업 </a:t>
              </a:r>
              <a:r>
                <a:rPr lang="ko-KR" altLang="en-US" dirty="0" err="1">
                  <a:latin typeface="+mn-ea"/>
                  <a:ea typeface="+mn-ea"/>
                </a:rPr>
                <a:t>지원법</a:t>
              </a:r>
              <a:r>
                <a:rPr lang="ko-KR" altLang="en-US" dirty="0">
                  <a:latin typeface="+mn-ea"/>
                  <a:ea typeface="+mn-ea"/>
                </a:rPr>
                <a:t> 제</a:t>
              </a:r>
              <a:r>
                <a:rPr lang="en-US" altLang="ko-KR" dirty="0">
                  <a:latin typeface="+mn-ea"/>
                  <a:ea typeface="+mn-ea"/>
                </a:rPr>
                <a:t>4</a:t>
              </a:r>
              <a:r>
                <a:rPr lang="ko-KR" altLang="en-US" dirty="0">
                  <a:latin typeface="+mn-ea"/>
                  <a:ea typeface="+mn-ea"/>
                </a:rPr>
                <a:t>조 제</a:t>
              </a:r>
              <a:r>
                <a:rPr lang="en-US" altLang="ko-KR" dirty="0">
                  <a:latin typeface="+mn-ea"/>
                  <a:ea typeface="+mn-ea"/>
                </a:rPr>
                <a:t>2</a:t>
              </a:r>
              <a:r>
                <a:rPr lang="ko-KR" altLang="en-US" dirty="0">
                  <a:latin typeface="+mn-ea"/>
                  <a:ea typeface="+mn-ea"/>
                </a:rPr>
                <a:t>항의 규정에 따라 </a:t>
              </a:r>
              <a:r>
                <a:rPr lang="ko-KR" altLang="en-US" b="1" dirty="0">
                  <a:solidFill>
                    <a:schemeClr val="tx1"/>
                  </a:solidFill>
                  <a:latin typeface="+mn-ea"/>
                  <a:ea typeface="+mn-ea"/>
                </a:rPr>
                <a:t>필요한</a:t>
              </a:r>
              <a:r>
                <a:rPr lang="en-US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ko-KR" altLang="en-US" b="1" dirty="0">
                  <a:solidFill>
                    <a:schemeClr val="tx1"/>
                  </a:solidFill>
                  <a:latin typeface="+mn-ea"/>
                  <a:ea typeface="+mn-ea"/>
                </a:rPr>
                <a:t>자금을 투자 또는 융자하거나 </a:t>
              </a:r>
              <a:r>
                <a:rPr lang="ko-KR" altLang="en-US" b="1" dirty="0" err="1">
                  <a:solidFill>
                    <a:schemeClr val="tx1"/>
                  </a:solidFill>
                  <a:latin typeface="+mn-ea"/>
                  <a:ea typeface="+mn-ea"/>
                </a:rPr>
                <a:t>그밖의</a:t>
              </a:r>
              <a:r>
                <a:rPr lang="ko-KR" altLang="en-US" b="1" dirty="0">
                  <a:solidFill>
                    <a:schemeClr val="tx1"/>
                  </a:solidFill>
                  <a:latin typeface="+mn-ea"/>
                  <a:ea typeface="+mn-ea"/>
                </a:rPr>
                <a:t> 지원을 함에 있어 </a:t>
              </a:r>
              <a:r>
                <a:rPr lang="ko-KR" altLang="en-US" b="1" dirty="0">
                  <a:solidFill>
                    <a:srgbClr val="FF0000"/>
                  </a:solidFill>
                  <a:latin typeface="+mn-ea"/>
                  <a:ea typeface="+mn-ea"/>
                </a:rPr>
                <a:t>장애인</a:t>
              </a:r>
              <a:r>
                <a:rPr lang="en-US" altLang="ko-KR" b="1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lang="ko-KR" altLang="en-US" b="1" dirty="0">
                  <a:solidFill>
                    <a:srgbClr val="FF0000"/>
                  </a:solidFill>
                  <a:latin typeface="+mn-ea"/>
                  <a:ea typeface="+mn-ea"/>
                </a:rPr>
                <a:t>창업자 및 장애인 창업지원에 관한 사업을 하는 자를 우대할 수 </a:t>
              </a:r>
              <a:r>
                <a:rPr lang="en-US" altLang="ko-KR" b="1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lang="ko-KR" altLang="en-US" b="1" dirty="0">
                  <a:solidFill>
                    <a:srgbClr val="FF0000"/>
                  </a:solidFill>
                  <a:latin typeface="+mn-ea"/>
                  <a:ea typeface="+mn-ea"/>
                </a:rPr>
                <a:t>있다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+mn-ea"/>
                  <a:ea typeface="+mn-ea"/>
                </a:rPr>
                <a:t>법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8②)</a:t>
              </a:r>
            </a:p>
          </p:txBody>
        </p: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901700" y="1963738"/>
              <a:ext cx="1666875" cy="1639887"/>
              <a:chOff x="555" y="2405"/>
              <a:chExt cx="864" cy="824"/>
            </a:xfrm>
          </p:grpSpPr>
          <p:sp>
            <p:nvSpPr>
              <p:cNvPr id="41" name="AutoShape 36"/>
              <p:cNvSpPr>
                <a:spLocks noChangeArrowheads="1"/>
              </p:cNvSpPr>
              <p:nvPr/>
            </p:nvSpPr>
            <p:spPr bwMode="auto">
              <a:xfrm>
                <a:off x="555" y="2405"/>
                <a:ext cx="864" cy="824"/>
              </a:xfrm>
              <a:prstGeom prst="octagon">
                <a:avLst>
                  <a:gd name="adj" fmla="val 29287"/>
                </a:avLst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42" name="AutoShape 37"/>
              <p:cNvSpPr>
                <a:spLocks noChangeArrowheads="1"/>
              </p:cNvSpPr>
              <p:nvPr/>
            </p:nvSpPr>
            <p:spPr bwMode="auto">
              <a:xfrm>
                <a:off x="611" y="2458"/>
                <a:ext cx="752" cy="720"/>
              </a:xfrm>
              <a:prstGeom prst="octagon">
                <a:avLst>
                  <a:gd name="adj" fmla="val 29287"/>
                </a:avLst>
              </a:prstGeom>
              <a:noFill/>
              <a:ln w="19050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ffectLst>
                <a:outerShdw dist="1796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758" y="2654"/>
                <a:ext cx="495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eaLnBrk="0" hangingPunct="0"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장애인창업</a:t>
                </a:r>
                <a:endParaRPr lang="en-US" altLang="ko-KR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eaLnBrk="1" hangingPunct="1"/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지원특례</a:t>
                </a:r>
                <a:endParaRPr lang="en-US" altLang="ko-KR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eaLnBrk="1" hangingPunct="1"/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(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법제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8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조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)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 </a:t>
                </a:r>
              </a:p>
            </p:txBody>
          </p:sp>
        </p:grpSp>
        <p:sp>
          <p:nvSpPr>
            <p:cNvPr id="34" name="AutoShape 49"/>
            <p:cNvSpPr>
              <a:spLocks noChangeArrowheads="1"/>
            </p:cNvSpPr>
            <p:nvPr/>
          </p:nvSpPr>
          <p:spPr bwMode="auto">
            <a:xfrm>
              <a:off x="776288" y="4222750"/>
              <a:ext cx="8175625" cy="215106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50195"/>
              </a:schemeClr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ko-KR">
                <a:latin typeface="+mn-ea"/>
                <a:ea typeface="+mn-ea"/>
              </a:endParaRPr>
            </a:p>
          </p:txBody>
        </p:sp>
        <p:sp>
          <p:nvSpPr>
            <p:cNvPr id="35" name="AutoShape 43"/>
            <p:cNvSpPr>
              <a:spLocks noChangeArrowheads="1"/>
            </p:cNvSpPr>
            <p:nvPr/>
          </p:nvSpPr>
          <p:spPr bwMode="auto">
            <a:xfrm>
              <a:off x="947738" y="4505325"/>
              <a:ext cx="1573212" cy="1587500"/>
            </a:xfrm>
            <a:prstGeom prst="octagon">
              <a:avLst>
                <a:gd name="adj" fmla="val 29287"/>
              </a:avLst>
            </a:prstGeom>
            <a:solidFill>
              <a:schemeClr val="accent5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>
              <a:off x="1041400" y="4613275"/>
              <a:ext cx="1371600" cy="1371600"/>
            </a:xfrm>
            <a:prstGeom prst="octagon">
              <a:avLst>
                <a:gd name="adj" fmla="val 29287"/>
              </a:avLst>
            </a:prstGeom>
            <a:noFill/>
            <a:ln w="19050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1166813" y="4790449"/>
              <a:ext cx="1377950" cy="10156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자금지원우대</a:t>
              </a:r>
              <a:endParaRPr lang="en-US" altLang="ko-KR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(</a:t>
              </a:r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법제</a:t>
              </a:r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9</a:t>
              </a:r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조</a:t>
              </a:r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)</a:t>
              </a:r>
            </a:p>
            <a:p>
              <a:pPr eaLnBrk="1" hangingPunct="1"/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및 공공기관의</a:t>
              </a:r>
              <a:endParaRPr lang="en-US" altLang="ko-KR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구매촉진</a:t>
              </a:r>
              <a:endParaRPr lang="en-US" altLang="ko-KR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(</a:t>
              </a:r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법제</a:t>
              </a:r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9</a:t>
              </a:r>
              <a:r>
                <a:rPr lang="ko-KR" altLang="en-US" b="1" dirty="0">
                  <a:solidFill>
                    <a:schemeClr val="bg1"/>
                  </a:solidFill>
                  <a:latin typeface="+mn-ea"/>
                  <a:ea typeface="+mn-ea"/>
                </a:rPr>
                <a:t>조의</a:t>
              </a:r>
              <a:r>
                <a:rPr lang="en-US" altLang="ko-KR" b="1" dirty="0">
                  <a:solidFill>
                    <a:schemeClr val="bg1"/>
                  </a:solidFill>
                  <a:latin typeface="+mn-ea"/>
                  <a:ea typeface="+mn-ea"/>
                </a:rPr>
                <a:t>2)</a:t>
              </a: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2568575" y="2963863"/>
              <a:ext cx="65405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buFontTx/>
                <a:buBlip>
                  <a:blip r:embed="rId2"/>
                </a:buBlip>
              </a:pPr>
              <a:r>
                <a:rPr lang="ko-KR" altLang="en-US" dirty="0">
                  <a:latin typeface="+mn-ea"/>
                  <a:ea typeface="+mn-ea"/>
                </a:rPr>
                <a:t>중소기업청장은 장애인의 창업을 촉진하기 위하여 창업보육센터를</a:t>
              </a:r>
              <a:endParaRPr lang="en-US" altLang="ko-KR" dirty="0">
                <a:latin typeface="+mn-ea"/>
                <a:ea typeface="+mn-ea"/>
              </a:endParaRPr>
            </a:p>
            <a:p>
              <a:pPr eaLnBrk="1" hangingPunct="1"/>
              <a:r>
                <a:rPr lang="ko-KR" altLang="en-US" dirty="0">
                  <a:latin typeface="+mn-ea"/>
                  <a:ea typeface="+mn-ea"/>
                </a:rPr>
                <a:t>     지정할 때에는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장애인창 업자에게 창업에 필요한 시설</a:t>
              </a:r>
              <a:r>
                <a:rPr lang="en-US" altLang="ko-KR" dirty="0">
                  <a:solidFill>
                    <a:srgbClr val="FF0000"/>
                  </a:solidFill>
                  <a:latin typeface="+mn-ea"/>
                  <a:ea typeface="+mn-ea"/>
                </a:rPr>
                <a:t>·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장소 등의  지원을 주목적으로 </a:t>
              </a:r>
              <a:endParaRPr lang="en-US" altLang="ko-KR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eaLnBrk="1" hangingPunct="1"/>
              <a:r>
                <a:rPr lang="en-US" altLang="ko-KR" dirty="0">
                  <a:solidFill>
                    <a:srgbClr val="FF0000"/>
                  </a:solidFill>
                  <a:latin typeface="+mn-ea"/>
                  <a:ea typeface="+mn-ea"/>
                </a:rPr>
                <a:t>     </a:t>
              </a:r>
              <a:r>
                <a:rPr lang="ko-KR" altLang="en-US" dirty="0">
                  <a:solidFill>
                    <a:srgbClr val="FF0000"/>
                  </a:solidFill>
                  <a:latin typeface="+mn-ea"/>
                  <a:ea typeface="+mn-ea"/>
                </a:rPr>
                <a:t>하는 창업보육센터사업자를 우선 지정할 수 있다</a:t>
              </a:r>
              <a:r>
                <a:rPr lang="en-US" altLang="ko-KR" dirty="0">
                  <a:latin typeface="+mn-ea"/>
                  <a:ea typeface="+mn-ea"/>
                </a:rPr>
                <a:t>(</a:t>
              </a:r>
              <a:r>
                <a:rPr lang="ko-KR" altLang="en-US" dirty="0">
                  <a:latin typeface="+mn-ea"/>
                  <a:ea typeface="+mn-ea"/>
                </a:rPr>
                <a:t>법</a:t>
              </a:r>
              <a:r>
                <a:rPr lang="en-US" altLang="ko-KR" dirty="0">
                  <a:latin typeface="+mn-ea"/>
                  <a:ea typeface="+mn-ea"/>
                </a:rPr>
                <a:t>8③)</a:t>
              </a:r>
              <a:endParaRPr lang="ko-KR" altLang="en-US" dirty="0">
                <a:latin typeface="+mn-ea"/>
                <a:ea typeface="+mn-ea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2568575" y="4784546"/>
              <a:ext cx="65405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ko-KR" altLang="ko-KR" dirty="0">
                  <a:latin typeface="+mn-ea"/>
                  <a:ea typeface="+mn-ea"/>
                </a:rPr>
                <a:t>국가 및 지방자치단체는 중소기업에 대하여 </a:t>
              </a:r>
              <a:r>
                <a:rPr lang="ko-KR" altLang="ko-KR" dirty="0">
                  <a:solidFill>
                    <a:srgbClr val="FF0000"/>
                  </a:solidFill>
                  <a:latin typeface="+mn-ea"/>
                  <a:ea typeface="+mn-ea"/>
                </a:rPr>
                <a:t>자금을 지원하는 경우 장애인기업을 우대</a:t>
              </a:r>
              <a:endParaRPr lang="en-US" altLang="ko-KR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dirty="0">
                  <a:latin typeface="+mn-ea"/>
                  <a:ea typeface="+mn-ea"/>
                </a:rPr>
                <a:t>     </a:t>
              </a:r>
              <a:r>
                <a:rPr lang="ko-KR" altLang="ko-KR" dirty="0">
                  <a:latin typeface="+mn-ea"/>
                  <a:ea typeface="+mn-ea"/>
                </a:rPr>
                <a:t>하여야 한다</a:t>
              </a:r>
              <a:r>
                <a:rPr lang="en-US" altLang="ko-KR" dirty="0">
                  <a:latin typeface="+mn-ea"/>
                  <a:ea typeface="+mn-ea"/>
                </a:rPr>
                <a:t>.</a:t>
              </a:r>
            </a:p>
            <a:p>
              <a:pPr eaLnBrk="1" hangingPunct="1">
                <a:lnSpc>
                  <a:spcPct val="150000"/>
                </a:lnSpc>
                <a:buFontTx/>
                <a:buBlip>
                  <a:blip r:embed="rId2"/>
                </a:buBlip>
              </a:pPr>
              <a:r>
                <a:rPr lang="ko-KR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공공기관의 장은 구매계획에 장애인기업이 생산하는 물품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(</a:t>
              </a:r>
              <a:r>
                <a:rPr lang="ko-KR" altLang="ko-KR" dirty="0">
                  <a:solidFill>
                    <a:schemeClr val="tx1"/>
                  </a:solidFill>
                  <a:latin typeface="+mn-ea"/>
                  <a:ea typeface="+mn-ea"/>
                </a:rPr>
                <a:t>「장애인복지법」 제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44</a:t>
              </a:r>
              <a:r>
                <a:rPr lang="ko-KR" altLang="ko-KR" dirty="0">
                  <a:solidFill>
                    <a:schemeClr val="tx1"/>
                  </a:solidFill>
                  <a:latin typeface="+mn-ea"/>
                  <a:ea typeface="+mn-ea"/>
                </a:rPr>
                <a:t>조에 </a:t>
              </a:r>
              <a:endParaRPr lang="en-US" altLang="ko-KR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     </a:t>
              </a:r>
              <a:r>
                <a:rPr lang="ko-KR" altLang="ko-KR" dirty="0">
                  <a:solidFill>
                    <a:schemeClr val="tx1"/>
                  </a:solidFill>
                  <a:latin typeface="+mn-ea"/>
                  <a:ea typeface="+mn-ea"/>
                </a:rPr>
                <a:t>따라 우선 구매하는 물품은 제외한다</a:t>
              </a:r>
              <a:r>
                <a:rPr lang="en-US" altLang="ko-KR" dirty="0">
                  <a:solidFill>
                    <a:schemeClr val="tx1"/>
                  </a:solidFill>
                  <a:latin typeface="+mn-ea"/>
                  <a:ea typeface="+mn-ea"/>
                </a:rPr>
                <a:t>)</a:t>
              </a:r>
              <a:r>
                <a:rPr lang="ko-KR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의 구매계획을 구분하여 포함시켜야 한다</a:t>
              </a:r>
              <a:r>
                <a:rPr lang="en-US" altLang="ko-KR" b="1" dirty="0">
                  <a:solidFill>
                    <a:schemeClr val="tx1"/>
                  </a:solidFill>
                  <a:latin typeface="+mn-ea"/>
                  <a:ea typeface="+mn-ea"/>
                </a:rPr>
                <a:t>.</a:t>
              </a:r>
              <a:endParaRPr lang="ko-KR" altLang="ko-KR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368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994419" y="1898311"/>
            <a:ext cx="8544627" cy="2795563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265255" y="1048468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상법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65255" y="2129204"/>
            <a:ext cx="8002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법인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설립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및 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등기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절차에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관한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법률로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①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최저자본금제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폐지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(법 제329조 1항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폐지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) 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②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자신의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동일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상호가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아닌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한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유사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상호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사용가능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타인의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유사상호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사용은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위법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) 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③ 10억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미만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회사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설립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시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정관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및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이사회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의사록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공증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불필요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(법 제292조) 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④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감사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선임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면제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(법 제409조 4항) 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⑤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은행잔액증명서로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주금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납입확인서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b="1" kern="0" dirty="0" err="1">
                <a:solidFill>
                  <a:srgbClr val="000000"/>
                </a:solidFill>
                <a:latin typeface="+mn-ea"/>
              </a:rPr>
              <a:t>대체가능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(법 제 318조 제3항)</a:t>
            </a:r>
            <a:r>
              <a:rPr lang="en-US" altLang="ko-KR" sz="1600" kern="0" dirty="0" err="1">
                <a:solidFill>
                  <a:srgbClr val="000000"/>
                </a:solidFill>
                <a:latin typeface="+mn-ea"/>
              </a:rPr>
              <a:t>이다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.</a:t>
            </a:r>
          </a:p>
        </p:txBody>
      </p:sp>
      <p:sp>
        <p:nvSpPr>
          <p:cNvPr id="8" name="화살표: 아래쪽 7"/>
          <p:cNvSpPr/>
          <p:nvPr/>
        </p:nvSpPr>
        <p:spPr>
          <a:xfrm>
            <a:off x="5721120" y="4813221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8"/>
          <p:cNvSpPr/>
          <p:nvPr/>
        </p:nvSpPr>
        <p:spPr>
          <a:xfrm>
            <a:off x="2064758" y="5233804"/>
            <a:ext cx="8474288" cy="139676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주요 내용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292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정관의 효력발생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318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납입금 보관자의 증명과 책임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409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감사의 선임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366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소수주주에 의한 소집청구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등 기타 사항은 상법에 따름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18F37-C1A6-45A5-8F77-891E286FEE76}"/>
              </a:ext>
            </a:extLst>
          </p:cNvPr>
          <p:cNvSpPr txBox="1"/>
          <p:nvPr/>
        </p:nvSpPr>
        <p:spPr>
          <a:xfrm>
            <a:off x="3048000" y="300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542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823686" y="1192524"/>
            <a:ext cx="8544627" cy="23611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403040" y="59536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공공구매  및 계약 관련 법률</a:t>
            </a:r>
          </a:p>
        </p:txBody>
      </p:sp>
      <p:sp>
        <p:nvSpPr>
          <p:cNvPr id="8" name="화살표: 아래쪽 7"/>
          <p:cNvSpPr/>
          <p:nvPr/>
        </p:nvSpPr>
        <p:spPr>
          <a:xfrm>
            <a:off x="5697432" y="3723649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8"/>
          <p:cNvSpPr/>
          <p:nvPr/>
        </p:nvSpPr>
        <p:spPr>
          <a:xfrm>
            <a:off x="1894467" y="4222113"/>
            <a:ext cx="8716123" cy="249677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근거 법령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중소기업제품 구매촉진 및 판로지원에 관한 법률 및 동법 시행령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중소기업제품 공공    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구매제도 운영요령 등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다른 법률과의 관계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공공기관의 장은 중소기업제품의 조달계약을 체결하거나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판로를 지원하는 경우에 다른 법률에 특별한 규정이 있는 경우를 제외하고는 이 법에서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정하는 바에 따른다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지방계약법 제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다른 법률과의 관계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지자체를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당사자로 하는 계약에 관하여는 다른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법률에 특별한 규정이 있는 경우를 제외하고는 이법이 정하는 바에 의한다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따라서 판로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지원법이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지방계약법보다 우선 적용된다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91895" y="1240219"/>
            <a:ext cx="7879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조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목적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이 법은 중소기업제품의 구매를 촉진하고 판로를 지원함으로써 중소기업의 경쟁력 향상과 경영안정에 이바지함을 목적으로 한다</a:t>
            </a: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중소기업제품 </a:t>
            </a:r>
            <a:r>
              <a:rPr lang="ko-KR" altLang="en-US" sz="1600" b="1" kern="0" dirty="0">
                <a:solidFill>
                  <a:schemeClr val="accent2"/>
                </a:solidFill>
                <a:latin typeface="+mn-ea"/>
              </a:rPr>
              <a:t>공공구매제도는 </a:t>
            </a: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>"</a:t>
            </a:r>
            <a:r>
              <a:rPr lang="ko-KR" altLang="en-US" sz="1600" b="1" kern="0" dirty="0">
                <a:solidFill>
                  <a:schemeClr val="accent2"/>
                </a:solidFill>
                <a:latin typeface="+mn-ea"/>
              </a:rPr>
              <a:t>중소기업제품 구매촉진 및 판로지원에 관한 법률</a:t>
            </a: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ko-KR" altLang="en-US" sz="1600" b="1" kern="0" dirty="0">
                <a:solidFill>
                  <a:schemeClr val="accent2"/>
                </a:solidFill>
                <a:latin typeface="+mn-ea"/>
              </a:rPr>
              <a:t>이하 </a:t>
            </a:r>
            <a:r>
              <a:rPr lang="ko-KR" altLang="en-US" sz="1600" b="1" kern="0" dirty="0" err="1">
                <a:solidFill>
                  <a:schemeClr val="accent2"/>
                </a:solidFill>
                <a:latin typeface="+mn-ea"/>
              </a:rPr>
              <a:t>판로지원법</a:t>
            </a: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>)" </a:t>
            </a:r>
            <a:r>
              <a:rPr lang="ko-KR" altLang="en-US" sz="1600" b="1" kern="0" dirty="0">
                <a:solidFill>
                  <a:schemeClr val="accent2"/>
                </a:solidFill>
                <a:latin typeface="+mn-ea"/>
              </a:rPr>
              <a:t>제</a:t>
            </a: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>2</a:t>
            </a:r>
            <a:r>
              <a:rPr lang="ko-KR" altLang="en-US" sz="1600" b="1" kern="0" dirty="0">
                <a:solidFill>
                  <a:schemeClr val="accent2"/>
                </a:solidFill>
                <a:latin typeface="+mn-ea"/>
              </a:rPr>
              <a:t>조에서 정한 공공기관이 중소기업제품 구매를 확대하도록 하기 위한 다양한 제도를 총칭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하는 것으로 관련법령 및 중소기업제품 공공구매제도 운영요령에서 주요내용을 규정</a:t>
            </a:r>
          </a:p>
        </p:txBody>
      </p:sp>
    </p:spTree>
    <p:extLst>
      <p:ext uri="{BB962C8B-B14F-4D97-AF65-F5344CB8AC3E}">
        <p14:creationId xmlns:p14="http://schemas.microsoft.com/office/powerpoint/2010/main" val="4122076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7"/>
          <p:cNvSpPr/>
          <p:nvPr/>
        </p:nvSpPr>
        <p:spPr>
          <a:xfrm>
            <a:off x="2397861" y="1312708"/>
            <a:ext cx="7396277" cy="58879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499349" y="1492117"/>
            <a:ext cx="7316788" cy="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ko-KR" altLang="en-US" sz="1600" b="1" dirty="0"/>
              <a:t>주요 내용</a:t>
            </a:r>
            <a:endParaRPr lang="en-US" altLang="ko-KR" sz="1600" b="1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18291"/>
              </p:ext>
            </p:extLst>
          </p:nvPr>
        </p:nvGraphicFramePr>
        <p:xfrm>
          <a:off x="2063620" y="2041566"/>
          <a:ext cx="8064760" cy="4430352"/>
        </p:xfrm>
        <a:graphic>
          <a:graphicData uri="http://schemas.openxmlformats.org/drawingml/2006/table">
            <a:tbl>
              <a:tblPr/>
              <a:tblGrid>
                <a:gridCol w="118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9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3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62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공공구매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종합정보망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 수주기회 확대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중소기업제품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구매목표비율 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중소기업자간 경쟁의무화 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공사용자재 직접구매 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 생산 확인제도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과당경쟁방지 및 가격유지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규모별 경쟁제도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계약이행능력 심사제도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혁신형기업 지원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기술개발제품 우선 구매제도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성능인증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성능보험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공공구매제도 운영 내실화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구매지원관 제도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공공구매 종합 정보망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 공공 구매론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제목 2">
            <a:extLst>
              <a:ext uri="{FF2B5EF4-FFF2-40B4-BE49-F238E27FC236}">
                <a16:creationId xmlns:a16="http://schemas.microsoft.com/office/drawing/2014/main" id="{D6D95BFB-6707-4C11-AD02-7C73C45469A0}"/>
              </a:ext>
            </a:extLst>
          </p:cNvPr>
          <p:cNvSpPr txBox="1">
            <a:spLocks/>
          </p:cNvSpPr>
          <p:nvPr/>
        </p:nvSpPr>
        <p:spPr>
          <a:xfrm>
            <a:off x="403040" y="59536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공공구매  및 계약 관련 법률</a:t>
            </a:r>
          </a:p>
        </p:txBody>
      </p:sp>
    </p:spTree>
    <p:extLst>
      <p:ext uri="{BB962C8B-B14F-4D97-AF65-F5344CB8AC3E}">
        <p14:creationId xmlns:p14="http://schemas.microsoft.com/office/powerpoint/2010/main" val="42804671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595868" y="1354474"/>
            <a:ext cx="9000263" cy="9778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60800" y="92555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1. 1.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직접생산확인 제도</a:t>
            </a:r>
          </a:p>
        </p:txBody>
      </p:sp>
      <p:sp>
        <p:nvSpPr>
          <p:cNvPr id="8" name="화살표: 아래쪽 7"/>
          <p:cNvSpPr/>
          <p:nvPr/>
        </p:nvSpPr>
        <p:spPr>
          <a:xfrm>
            <a:off x="5697433" y="2376627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8"/>
          <p:cNvSpPr/>
          <p:nvPr/>
        </p:nvSpPr>
        <p:spPr>
          <a:xfrm>
            <a:off x="1331708" y="2750977"/>
            <a:ext cx="9528583" cy="393480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취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지</a:t>
            </a:r>
          </a:p>
          <a:p>
            <a:pPr marL="180000"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 -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대기업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수입제품의 납품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하청생산 등으로 경쟁을 저해하는 행위 방지</a:t>
            </a:r>
          </a:p>
          <a:p>
            <a:pPr marL="180000"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내 용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중소기업간 경쟁제품을 경쟁입찰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또는 수의계약 구매 시 납품 중소기업의 직접생산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확인을 의무화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중기청장이 지정한 제품에 대하여 각각 확인기준을 운영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 -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확인기준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생산설비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필수인력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주요공정 또는 생산자료 등 확인</a:t>
            </a:r>
          </a:p>
          <a:p>
            <a:pPr marL="180000"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직접생산 확인증명서 유효기간</a:t>
            </a:r>
            <a:r>
              <a:rPr lang="en-US" altLang="ko-KR" sz="1600" b="1" dirty="0">
                <a:solidFill>
                  <a:schemeClr val="accent2"/>
                </a:solidFill>
                <a:latin typeface="+mn-ea"/>
              </a:rPr>
              <a:t>: 2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년</a:t>
            </a:r>
            <a:endParaRPr lang="en-US" altLang="ko-KR" sz="1600" b="1" dirty="0">
              <a:solidFill>
                <a:schemeClr val="accent2"/>
              </a:solidFill>
              <a:latin typeface="+mn-ea"/>
            </a:endParaRPr>
          </a:p>
          <a:p>
            <a:pPr marL="180000" fontAlgn="base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직접생산 확인 절차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80000"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52075" y="1573163"/>
            <a:ext cx="877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소기업자간 경쟁제품을 생산하는 중소기업들이 공공구매 계약에 참여하기 위해서는 직접생산 능력보유 여부의 확인을 받아 </a:t>
            </a:r>
            <a:r>
              <a:rPr lang="ko-KR" altLang="en-US" sz="1600" b="1" dirty="0">
                <a:solidFill>
                  <a:schemeClr val="accent2"/>
                </a:solidFill>
              </a:rPr>
              <a:t>공공구매종합정보망</a:t>
            </a:r>
            <a:r>
              <a:rPr lang="en-US" altLang="ko-KR" sz="1600" b="1" dirty="0">
                <a:solidFill>
                  <a:schemeClr val="accent2"/>
                </a:solidFill>
              </a:rPr>
              <a:t>(www.smpp.go.kr)</a:t>
            </a:r>
            <a:r>
              <a:rPr lang="ko-KR" altLang="en-US" sz="1600" b="1" dirty="0">
                <a:solidFill>
                  <a:schemeClr val="accent2"/>
                </a:solidFill>
              </a:rPr>
              <a:t>에 등록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22643"/>
              </p:ext>
            </p:extLst>
          </p:nvPr>
        </p:nvGraphicFramePr>
        <p:xfrm>
          <a:off x="2437618" y="5187552"/>
          <a:ext cx="7627818" cy="1223452"/>
        </p:xfrm>
        <a:graphic>
          <a:graphicData uri="http://schemas.openxmlformats.org/drawingml/2006/table">
            <a:tbl>
              <a:tblPr/>
              <a:tblGrid>
                <a:gridCol w="1220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62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확인신청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구매정보망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조사원 배정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조합 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확인조사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공장방문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직접생산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여부 판정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정보공개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구매정보망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직접생산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여부 확인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중기중앙회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실태조사원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중기중앙회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중기중앙회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810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533400" y="1384936"/>
            <a:ext cx="11125200" cy="73250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301440" y="42987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계약이행능력심사 제도</a:t>
            </a:r>
          </a:p>
        </p:txBody>
      </p:sp>
      <p:sp>
        <p:nvSpPr>
          <p:cNvPr id="8" name="화살표: 아래쪽 7"/>
          <p:cNvSpPr/>
          <p:nvPr/>
        </p:nvSpPr>
        <p:spPr>
          <a:xfrm>
            <a:off x="5697434" y="2146765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8"/>
          <p:cNvSpPr/>
          <p:nvPr/>
        </p:nvSpPr>
        <p:spPr>
          <a:xfrm>
            <a:off x="437186" y="2582009"/>
            <a:ext cx="11317627" cy="415596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600" dirty="0">
                <a:solidFill>
                  <a:schemeClr val="tx1"/>
                </a:solidFill>
              </a:rPr>
              <a:t>가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취지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치열한 수주경쟁으로 가격하락의 부작용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업자간 최저 낙찰제 배제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</a:rPr>
              <a:t>하고 일정가격을 보전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낙찰 </a:t>
            </a:r>
            <a:r>
              <a:rPr lang="ko-KR" altLang="en-US" sz="1600" dirty="0" err="1">
                <a:solidFill>
                  <a:schemeClr val="tx1"/>
                </a:solidFill>
              </a:rPr>
              <a:t>하한율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85%)</a:t>
            </a:r>
            <a:endParaRPr lang="ko-KR" altLang="en-US" sz="1600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</a:rPr>
              <a:t>나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b="1" dirty="0">
                <a:solidFill>
                  <a:schemeClr val="accent2"/>
                </a:solidFill>
              </a:rPr>
              <a:t>입찰 참여자격</a:t>
            </a:r>
            <a:r>
              <a:rPr lang="en-US" altLang="ko-KR" sz="1600" b="1" dirty="0">
                <a:solidFill>
                  <a:schemeClr val="accent2"/>
                </a:solidFill>
              </a:rPr>
              <a:t>: </a:t>
            </a:r>
            <a:r>
              <a:rPr lang="ko-KR" altLang="en-US" sz="1600" b="1" dirty="0">
                <a:solidFill>
                  <a:schemeClr val="accent2"/>
                </a:solidFill>
              </a:rPr>
              <a:t>입찰 품목을 직접 생산할 수 있는 중소기업자로 한정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</a:rPr>
              <a:t>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계약이행능력 심사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최저가로 응찰한 순위에 따라 심사를 실시하여 종합평점이 </a:t>
            </a:r>
            <a:r>
              <a:rPr lang="en-US" altLang="ko-KR" sz="1600" dirty="0">
                <a:solidFill>
                  <a:schemeClr val="tx1"/>
                </a:solidFill>
              </a:rPr>
              <a:t>88</a:t>
            </a:r>
            <a:r>
              <a:rPr lang="ko-KR" altLang="en-US" sz="1600" dirty="0">
                <a:solidFill>
                  <a:schemeClr val="tx1"/>
                </a:solidFill>
              </a:rPr>
              <a:t>점 이상 인자를 낙찰자로 결정</a:t>
            </a:r>
          </a:p>
          <a:p>
            <a:pPr fontAlgn="base"/>
            <a:r>
              <a:rPr lang="ko-KR" altLang="en-US" sz="1600" dirty="0">
                <a:solidFill>
                  <a:schemeClr val="tx1"/>
                </a:solidFill>
              </a:rPr>
              <a:t>라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심사기준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52194" y="1458800"/>
            <a:ext cx="990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중소기업자간 경쟁제품을 대상으로 한 공공기관 경쟁 입찰에 참여하는 중소기업에 대하여 </a:t>
            </a:r>
            <a:r>
              <a:rPr lang="ko-KR" altLang="en-US" sz="1600" b="1" dirty="0">
                <a:solidFill>
                  <a:schemeClr val="accent2"/>
                </a:solidFill>
              </a:rPr>
              <a:t>납품이행능력</a:t>
            </a:r>
            <a:r>
              <a:rPr lang="en-US" altLang="ko-KR" sz="1600" b="1" dirty="0">
                <a:solidFill>
                  <a:schemeClr val="accent2"/>
                </a:solidFill>
              </a:rPr>
              <a:t>, </a:t>
            </a:r>
            <a:r>
              <a:rPr lang="ko-KR" altLang="en-US" sz="1600" b="1" dirty="0">
                <a:solidFill>
                  <a:schemeClr val="accent2"/>
                </a:solidFill>
              </a:rPr>
              <a:t>입찰가격</a:t>
            </a:r>
            <a:r>
              <a:rPr lang="en-US" altLang="ko-KR" sz="1600" b="1" dirty="0">
                <a:solidFill>
                  <a:schemeClr val="accent2"/>
                </a:solidFill>
              </a:rPr>
              <a:t>, </a:t>
            </a:r>
            <a:r>
              <a:rPr lang="ko-KR" altLang="en-US" sz="1600" b="1" dirty="0">
                <a:solidFill>
                  <a:schemeClr val="accent2"/>
                </a:solidFill>
              </a:rPr>
              <a:t>신인도 등을 평가하여 최저가 낙찰을 배제하고 일정한 납품가격</a:t>
            </a:r>
            <a:r>
              <a:rPr lang="en-US" altLang="ko-KR" sz="1600" b="1" dirty="0">
                <a:solidFill>
                  <a:schemeClr val="accent2"/>
                </a:solidFill>
              </a:rPr>
              <a:t>(</a:t>
            </a:r>
            <a:r>
              <a:rPr lang="ko-KR" altLang="en-US" sz="1600" b="1" dirty="0">
                <a:solidFill>
                  <a:schemeClr val="accent2"/>
                </a:solidFill>
              </a:rPr>
              <a:t>예정가격의 </a:t>
            </a:r>
            <a:r>
              <a:rPr lang="en-US" altLang="ko-KR" sz="1600" b="1" dirty="0">
                <a:solidFill>
                  <a:schemeClr val="accent2"/>
                </a:solidFill>
              </a:rPr>
              <a:t>88% </a:t>
            </a:r>
            <a:r>
              <a:rPr lang="ko-KR" altLang="en-US" sz="1600" b="1" dirty="0">
                <a:solidFill>
                  <a:schemeClr val="accent2"/>
                </a:solidFill>
              </a:rPr>
              <a:t>이상</a:t>
            </a:r>
            <a:r>
              <a:rPr lang="en-US" altLang="ko-KR" sz="1600" b="1" dirty="0">
                <a:solidFill>
                  <a:schemeClr val="accent2"/>
                </a:solidFill>
              </a:rPr>
              <a:t>)</a:t>
            </a:r>
            <a:r>
              <a:rPr lang="ko-KR" altLang="en-US" sz="1600" b="1" dirty="0">
                <a:solidFill>
                  <a:schemeClr val="accent2"/>
                </a:solidFill>
              </a:rPr>
              <a:t>을 보장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30557"/>
              </p:ext>
            </p:extLst>
          </p:nvPr>
        </p:nvGraphicFramePr>
        <p:xfrm>
          <a:off x="2032000" y="3936433"/>
          <a:ext cx="8210741" cy="2605977"/>
        </p:xfrm>
        <a:graphic>
          <a:graphicData uri="http://schemas.openxmlformats.org/drawingml/2006/table">
            <a:tbl>
              <a:tblPr/>
              <a:tblGrid>
                <a:gridCol w="158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0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이행능력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입찰가격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신인도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결격사유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8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억원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남품실적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기술능력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경영상태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신용평가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(45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최저입찰제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적정가입찰제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(55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기술디자인인증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품질보증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여성장애인기업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납품지연여부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부도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9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억원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경영상태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신용평가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(30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최저입찰제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적정가입찰제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(70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(-2~+3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(-30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148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924560" y="1172242"/>
            <a:ext cx="10342880" cy="78129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40480" y="95729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적격조합확인 제도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39045" y="1261288"/>
            <a:ext cx="9428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중소기업간 경쟁제품 입찰에 참여가 어려운 영세중소기업의 공동수주활동을 지원하기 위한 제도로 적격조합 요건을 갖춘 조합에 대해 중소기업간 경쟁제품 입찰참여 자격을 부여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0" y="2002843"/>
            <a:ext cx="9144000" cy="666015"/>
          </a:xfrm>
          <a:prstGeom prst="rect">
            <a:avLst/>
          </a:prstGeom>
        </p:spPr>
      </p:pic>
      <p:sp>
        <p:nvSpPr>
          <p:cNvPr id="10" name="사각형: 둥근 모서리 6"/>
          <p:cNvSpPr/>
          <p:nvPr/>
        </p:nvSpPr>
        <p:spPr>
          <a:xfrm>
            <a:off x="1513841" y="2835804"/>
            <a:ext cx="9144000" cy="66601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83553" y="2887528"/>
            <a:ext cx="882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공공기관이 추정가격 </a:t>
            </a:r>
            <a:r>
              <a:rPr lang="en-US" altLang="ko-KR" sz="1600" dirty="0"/>
              <a:t>5</a:t>
            </a:r>
            <a:r>
              <a:rPr lang="ko-KR" altLang="en-US" sz="1600" dirty="0"/>
              <a:t>천만원 미만의 중소기업자간 경쟁제품을 구매할 때 조합이 추천한 자와 수의계약을 할 수 있도록 하는 제도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487867488" descr="EMB0000cf4026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09" y="3718312"/>
            <a:ext cx="6210410" cy="29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1989347" y="3894852"/>
            <a:ext cx="1722962" cy="37589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 sz="1600" spc="-17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3447" y="3932190"/>
            <a:ext cx="89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절차</a:t>
            </a:r>
          </a:p>
        </p:txBody>
      </p:sp>
    </p:spTree>
    <p:extLst>
      <p:ext uri="{BB962C8B-B14F-4D97-AF65-F5344CB8AC3E}">
        <p14:creationId xmlns:p14="http://schemas.microsoft.com/office/powerpoint/2010/main" val="876376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823689" y="1645678"/>
            <a:ext cx="8544627" cy="152502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281120" y="58343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공공구매론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38099" y="1947933"/>
            <a:ext cx="8430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정부와 공공부문의 조달입찰에서 낙찰된 중소기업들이 납품에 소요되는 생산자금을 낙찰과 동시에 금융기관들로부터 신용으로 대출받을 수 있도록 지원하며</a:t>
            </a:r>
            <a:r>
              <a:rPr lang="en-US" altLang="ko-KR" sz="1600" dirty="0"/>
              <a:t>, </a:t>
            </a:r>
            <a:r>
              <a:rPr lang="ko-KR" altLang="en-US" sz="1600" b="1" dirty="0">
                <a:solidFill>
                  <a:schemeClr val="accent2"/>
                </a:solidFill>
              </a:rPr>
              <a:t>공공기관 낙찰 중소기업의 생산자금 지원을 위한 무보증 대출제도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화살표: 아래쪽 7"/>
          <p:cNvSpPr/>
          <p:nvPr/>
        </p:nvSpPr>
        <p:spPr>
          <a:xfrm>
            <a:off x="5754640" y="3474187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8"/>
          <p:cNvSpPr/>
          <p:nvPr/>
        </p:nvSpPr>
        <p:spPr>
          <a:xfrm>
            <a:off x="1737938" y="4002223"/>
            <a:ext cx="8716123" cy="20972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공공기관에 낙찰된 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계약서를 근거로 </a:t>
            </a:r>
            <a:r>
              <a:rPr lang="en-US" altLang="ko-KR" sz="1600" b="1" dirty="0">
                <a:solidFill>
                  <a:schemeClr val="accent2"/>
                </a:solidFill>
                <a:latin typeface="+mn-ea"/>
              </a:rPr>
              <a:t>100% 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무보증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으로 생산자금 지원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일반대출보다 약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3.5%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저리대출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선급금을 제외한 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계약 금액의 최대 </a:t>
            </a:r>
            <a:r>
              <a:rPr lang="en-US" altLang="ko-KR" sz="1600" b="1" dirty="0">
                <a:solidFill>
                  <a:schemeClr val="accent2"/>
                </a:solidFill>
                <a:latin typeface="+mn-ea"/>
              </a:rPr>
              <a:t>80%</a:t>
            </a:r>
            <a:r>
              <a:rPr lang="ko-KR" altLang="en-US" sz="1600" b="1" dirty="0">
                <a:solidFill>
                  <a:schemeClr val="accent2"/>
                </a:solidFill>
                <a:latin typeface="+mn-ea"/>
              </a:rPr>
              <a:t>까지 융자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선급금이행보증 생략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(2%),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신용보증 생략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(1%),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은행대출금리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0.5~1%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저리지원을 포함   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취급은행은 기업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하나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부산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광주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경남은행 등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5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개 시중은행</a:t>
            </a:r>
          </a:p>
          <a:p>
            <a:pPr fontAlgn="base">
              <a:lnSpc>
                <a:spcPct val="150000"/>
              </a:lnSpc>
            </a:pP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680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99717" y="125361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저작물의 종류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27663"/>
              </p:ext>
            </p:extLst>
          </p:nvPr>
        </p:nvGraphicFramePr>
        <p:xfrm>
          <a:off x="1005935" y="1371600"/>
          <a:ext cx="10180130" cy="511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9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편집 저작물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latinLnBrk="1">
                        <a:spcBef>
                          <a:spcPts val="600"/>
                        </a:spcBef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저작물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부호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문자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음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영상 등의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집합물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편집 저작물은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편집물로서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그 소재의 선택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배열 또는 구성에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창작성이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있는 것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Ex)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서울 지역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맛집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목록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지역별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메뉴별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…)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377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en-US" altLang="ko-KR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2</a:t>
                      </a: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차적 저작물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원저작물을 번역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편곡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변형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각색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영상제작 또는 그 밖의 방법으로 작성한 창작물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원저작물을 토대로 하되 새로운 창작성이 있어야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원저작물의 저작자의 허락이 없어도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차적 저작물로 성립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-&gt;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원저작물의 저작자가 동의하지 않으면 저작권 침해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endParaRPr lang="en-US" altLang="ko-KR" sz="600" b="0" baseline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Ex) “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해리포터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”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소설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-&gt; “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해리포터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”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영화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Ex) “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신과 함께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”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웹툰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-&gt; “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신과 함께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”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영화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25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공동 저작물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 이상의 공동으로 창작한 저작물로서 각자의 이바지한 부분을 분리하여 이용할 수 없는 것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922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업무상 저작물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latinLnBrk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법인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단체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그 밖의 사용자의 기획 하에 법인 등의 업무에 종사하는 자가 업무상 작성하는 저작물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701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/>
          <p:cNvSpPr/>
          <p:nvPr/>
        </p:nvSpPr>
        <p:spPr>
          <a:xfrm>
            <a:off x="1876493" y="1291057"/>
            <a:ext cx="8544627" cy="26348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111760" y="107126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5.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기술개발제품 우선구매제도        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144713" y="1386346"/>
            <a:ext cx="8008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u"/>
            </a:pPr>
            <a:r>
              <a:rPr lang="ko-KR" altLang="en-US" sz="1600" dirty="0"/>
              <a:t>공공기관 물품구매액의 </a:t>
            </a:r>
            <a:r>
              <a:rPr lang="en-US" altLang="ko-KR" sz="1600" dirty="0"/>
              <a:t>10% </a:t>
            </a:r>
            <a:r>
              <a:rPr lang="ko-KR" altLang="en-US" sz="1600" dirty="0"/>
              <a:t>이상을 </a:t>
            </a:r>
            <a:r>
              <a:rPr lang="en-US" altLang="ko-KR" sz="1600" dirty="0">
                <a:solidFill>
                  <a:schemeClr val="accent2"/>
                </a:solidFill>
              </a:rPr>
              <a:t>EPC</a:t>
            </a:r>
            <a:r>
              <a:rPr lang="en-US" altLang="ko-KR" sz="1600" dirty="0"/>
              <a:t>(Excellent Performance Certification), </a:t>
            </a:r>
            <a:r>
              <a:rPr lang="en-US" altLang="ko-KR" sz="1600" dirty="0">
                <a:solidFill>
                  <a:schemeClr val="accent2"/>
                </a:solidFill>
              </a:rPr>
              <a:t>NEP</a:t>
            </a:r>
            <a:r>
              <a:rPr lang="en-US" altLang="ko-KR" sz="1600" dirty="0"/>
              <a:t>(New Excellent Product, </a:t>
            </a:r>
            <a:r>
              <a:rPr lang="ko-KR" altLang="en-US" sz="1600" dirty="0"/>
              <a:t>신제품 인증</a:t>
            </a:r>
            <a:r>
              <a:rPr lang="en-US" altLang="ko-KR" sz="1600" dirty="0"/>
              <a:t>),</a:t>
            </a:r>
            <a:r>
              <a:rPr lang="en-US" altLang="ko-KR" sz="1600" dirty="0">
                <a:solidFill>
                  <a:schemeClr val="accent2"/>
                </a:solidFill>
              </a:rPr>
              <a:t> NET</a:t>
            </a:r>
            <a:r>
              <a:rPr lang="en-US" altLang="ko-KR" sz="1600" dirty="0"/>
              <a:t>(New Excellent Technology, </a:t>
            </a:r>
            <a:r>
              <a:rPr lang="ko-KR" altLang="en-US" sz="1600" dirty="0"/>
              <a:t>신기술 인증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chemeClr val="accent2"/>
                </a:solidFill>
              </a:rPr>
              <a:t>GS</a:t>
            </a:r>
            <a:r>
              <a:rPr lang="en-US" altLang="ko-KR" sz="1600" dirty="0"/>
              <a:t>(Good Software, </a:t>
            </a:r>
            <a:r>
              <a:rPr lang="ko-KR" altLang="en-US" sz="1600" dirty="0"/>
              <a:t>우수 </a:t>
            </a:r>
            <a:r>
              <a:rPr lang="en-US" altLang="ko-KR" sz="1600" dirty="0"/>
              <a:t>SW), </a:t>
            </a:r>
            <a:r>
              <a:rPr lang="ko-KR" altLang="en-US" sz="1600" dirty="0">
                <a:solidFill>
                  <a:schemeClr val="accent2"/>
                </a:solidFill>
              </a:rPr>
              <a:t>우수조달제품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우수조달공동상표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구매조건부</a:t>
            </a:r>
            <a:r>
              <a:rPr lang="en-US" altLang="ko-KR" sz="1600" dirty="0">
                <a:solidFill>
                  <a:schemeClr val="accent2"/>
                </a:solidFill>
              </a:rPr>
              <a:t>·</a:t>
            </a:r>
            <a:r>
              <a:rPr lang="ko-KR" altLang="en-US" sz="1600" dirty="0">
                <a:solidFill>
                  <a:schemeClr val="accent2"/>
                </a:solidFill>
              </a:rPr>
              <a:t>민관공동투자</a:t>
            </a:r>
            <a:r>
              <a:rPr lang="en-US" altLang="ko-KR" sz="1600" dirty="0">
                <a:solidFill>
                  <a:schemeClr val="accent2"/>
                </a:solidFill>
              </a:rPr>
              <a:t>R&amp;D</a:t>
            </a:r>
            <a:r>
              <a:rPr lang="ko-KR" altLang="en-US" sz="1600" dirty="0">
                <a:solidFill>
                  <a:schemeClr val="accent2"/>
                </a:solidFill>
              </a:rPr>
              <a:t>성공제품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녹색인증제품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중소기업 </a:t>
            </a:r>
            <a:r>
              <a:rPr lang="ko-KR" altLang="en-US" sz="1600" dirty="0" err="1">
                <a:solidFill>
                  <a:schemeClr val="accent2"/>
                </a:solidFill>
              </a:rPr>
              <a:t>융복합기술개발사업</a:t>
            </a:r>
            <a:r>
              <a:rPr lang="ko-KR" altLang="en-US" sz="1600" dirty="0">
                <a:solidFill>
                  <a:schemeClr val="accent2"/>
                </a:solidFill>
              </a:rPr>
              <a:t> 기술개발 성공제품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산업융합품목 지정 제품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 err="1">
                <a:solidFill>
                  <a:schemeClr val="accent2"/>
                </a:solidFill>
              </a:rPr>
              <a:t>개발선정품</a:t>
            </a:r>
            <a:r>
              <a:rPr lang="en-US" altLang="ko-KR" sz="1600" dirty="0">
                <a:solidFill>
                  <a:schemeClr val="accent2"/>
                </a:solidFill>
              </a:rPr>
              <a:t>, </a:t>
            </a:r>
            <a:r>
              <a:rPr lang="ko-KR" altLang="en-US" sz="1600" dirty="0">
                <a:solidFill>
                  <a:schemeClr val="accent2"/>
                </a:solidFill>
              </a:rPr>
              <a:t>성과공유 기술개발과제</a:t>
            </a:r>
            <a:r>
              <a:rPr lang="en-US" altLang="ko-KR" sz="1600" dirty="0">
                <a:solidFill>
                  <a:schemeClr val="accent2"/>
                </a:solidFill>
              </a:rPr>
              <a:t>(</a:t>
            </a:r>
            <a:r>
              <a:rPr lang="ko-KR" altLang="en-US" sz="1600" dirty="0">
                <a:solidFill>
                  <a:schemeClr val="accent2"/>
                </a:solidFill>
              </a:rPr>
              <a:t>공공부문</a:t>
            </a:r>
            <a:r>
              <a:rPr lang="en-US" altLang="ko-KR" sz="1600" dirty="0">
                <a:solidFill>
                  <a:schemeClr val="accent2"/>
                </a:solidFill>
              </a:rPr>
              <a:t>) </a:t>
            </a:r>
            <a:r>
              <a:rPr lang="ko-KR" altLang="en-US" sz="1600" dirty="0">
                <a:solidFill>
                  <a:schemeClr val="accent2"/>
                </a:solidFill>
              </a:rPr>
              <a:t>기술개발 성공 제품 </a:t>
            </a:r>
            <a:r>
              <a:rPr lang="ko-KR" altLang="en-US" sz="1600" dirty="0"/>
              <a:t>중 하나의 인증을 받은 중소기업 기술개발제품으로 </a:t>
            </a:r>
            <a:r>
              <a:rPr lang="ko-KR" altLang="en-US" sz="1600" dirty="0" err="1"/>
              <a:t>우선구매하도록</a:t>
            </a:r>
            <a:r>
              <a:rPr lang="ko-KR" altLang="en-US" sz="1600" dirty="0"/>
              <a:t> 지원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marL="285750" indent="-285750" fontAlgn="base">
              <a:buFont typeface="Wingdings" panose="05000000000000000000" pitchFamily="2" charset="2"/>
              <a:buChar char="u"/>
            </a:pPr>
            <a:r>
              <a:rPr lang="ko-KR" altLang="en-US" sz="1600" b="1" dirty="0">
                <a:solidFill>
                  <a:schemeClr val="accent2"/>
                </a:solidFill>
              </a:rPr>
              <a:t>중소기업이 개발한 기술개발제품을 공공기관에서 우선적으로 구매함으로써 판로를 지원하고 기술개발 의욕을 고취시키는 제도</a:t>
            </a:r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화살표: 아래쪽 7"/>
          <p:cNvSpPr/>
          <p:nvPr/>
        </p:nvSpPr>
        <p:spPr>
          <a:xfrm>
            <a:off x="5754843" y="4028064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8"/>
          <p:cNvSpPr/>
          <p:nvPr/>
        </p:nvSpPr>
        <p:spPr>
          <a:xfrm>
            <a:off x="1881097" y="4433334"/>
            <a:ext cx="8716123" cy="20972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수의계약 절차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13120"/>
              </p:ext>
            </p:extLst>
          </p:nvPr>
        </p:nvGraphicFramePr>
        <p:xfrm>
          <a:off x="3778855" y="4586056"/>
          <a:ext cx="6584344" cy="1874440"/>
        </p:xfrm>
        <a:graphic>
          <a:graphicData uri="http://schemas.openxmlformats.org/drawingml/2006/table">
            <a:tbl>
              <a:tblPr/>
              <a:tblGrid>
                <a:gridCol w="164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2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지방중기청에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우선구매 요청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 공공기관을 명시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공공기관에 우선구매 요청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수의계약 또는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제한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지명경쟁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기술개발제품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기술개발제품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중기청장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090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 txBox="1">
            <a:spLocks/>
          </p:cNvSpPr>
          <p:nvPr/>
        </p:nvSpPr>
        <p:spPr>
          <a:xfrm>
            <a:off x="260800" y="92867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6.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기술개발제품 우선구매제도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사각형: 둥근 모서리 8"/>
          <p:cNvSpPr/>
          <p:nvPr/>
        </p:nvSpPr>
        <p:spPr>
          <a:xfrm>
            <a:off x="1737938" y="1225550"/>
            <a:ext cx="8716123" cy="269621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기술개발제품 인증기관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26849"/>
              </p:ext>
            </p:extLst>
          </p:nvPr>
        </p:nvGraphicFramePr>
        <p:xfrm>
          <a:off x="2166405" y="1652953"/>
          <a:ext cx="7717575" cy="1814896"/>
        </p:xfrm>
        <a:graphic>
          <a:graphicData uri="http://schemas.openxmlformats.org/drawingml/2006/table">
            <a:tbl>
              <a:tblPr/>
              <a:tblGrid>
                <a:gridCol w="247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 중소기업청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성능인증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기술표준원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NET, NEP, GS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조달청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우수조달제품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구매조건부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R&amp;D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사업을 통해 개발에 성공한 제품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사각형: 둥근 모서리 8"/>
          <p:cNvSpPr/>
          <p:nvPr/>
        </p:nvSpPr>
        <p:spPr>
          <a:xfrm>
            <a:off x="1737937" y="4003919"/>
            <a:ext cx="8716123" cy="269621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신기술인증제품 공공구매 촉진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18169"/>
              </p:ext>
            </p:extLst>
          </p:nvPr>
        </p:nvGraphicFramePr>
        <p:xfrm>
          <a:off x="2166404" y="4408278"/>
          <a:ext cx="7733206" cy="2084832"/>
        </p:xfrm>
        <a:graphic>
          <a:graphicData uri="http://schemas.openxmlformats.org/drawingml/2006/table">
            <a:tbl>
              <a:tblPr/>
              <a:tblGrid>
                <a:gridCol w="202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적용범위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적용대상이 되는 신기술인증제품은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정부 각 부처 인증기관의 신기술인증을 받고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인증의 유효기간 내에 있는 중소기업 제품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20%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의무구매 대상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NEP(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신기술인증제품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 전력신기술 인증을 받은 제품</a:t>
                      </a: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호의 제품이 부분품으로 사용되어 완성품의 성능 및 신기술성에 핵심적으로 기여한 경우로서 인증기관의 확인을 받은 제품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가산점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부여 대상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NET(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신기술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 전력신기술을 적용하여 생산된 제품</a:t>
                      </a: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NET(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신기술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 전력신기술을 적용한 시공법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04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8"/>
          <p:cNvSpPr/>
          <p:nvPr/>
        </p:nvSpPr>
        <p:spPr>
          <a:xfrm>
            <a:off x="1818438" y="4086031"/>
            <a:ext cx="8705625" cy="20972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대상 품목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기술혁신개발사업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산학연사업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구매조건부 정부출연사업 성공 제품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우수재활용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 GR),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신뢰성인증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(R),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한국산업규격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(KS),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산업용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SW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국제표준적합성인증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(ES)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전력신기술지정제품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환경표지인증제품 등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벤처기업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기술혁신형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중소기업이 생산하는 제품 등 </a:t>
            </a: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사각형: 둥근 모서리 6"/>
          <p:cNvSpPr/>
          <p:nvPr/>
        </p:nvSpPr>
        <p:spPr>
          <a:xfrm>
            <a:off x="1823688" y="1565213"/>
            <a:ext cx="8544627" cy="176725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321760" y="68975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7.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성능인증 제도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091907" y="1576689"/>
            <a:ext cx="8008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sz="1600" dirty="0"/>
          </a:p>
          <a:p>
            <a:pPr marL="285750" indent="-285750" fontAlgn="base">
              <a:buFont typeface="Wingdings" panose="05000000000000000000" pitchFamily="2" charset="2"/>
              <a:buChar char="u"/>
            </a:pPr>
            <a:r>
              <a:rPr lang="ko-KR" altLang="en-US" sz="1600" dirty="0"/>
              <a:t>중소기업의 기술개발제품에 대해 정부가 성능검사 후 </a:t>
            </a:r>
            <a:r>
              <a:rPr lang="ko-KR" altLang="en-US" sz="1600" b="1" dirty="0">
                <a:solidFill>
                  <a:schemeClr val="accent2"/>
                </a:solidFill>
              </a:rPr>
              <a:t>성능이 확인된 제품을 </a:t>
            </a:r>
            <a:r>
              <a:rPr lang="en-US" altLang="ko-KR" sz="1600" b="1" dirty="0">
                <a:solidFill>
                  <a:schemeClr val="accent2"/>
                </a:solidFill>
              </a:rPr>
              <a:t>'</a:t>
            </a:r>
            <a:r>
              <a:rPr lang="ko-KR" altLang="en-US" sz="1600" b="1" dirty="0">
                <a:solidFill>
                  <a:schemeClr val="accent2"/>
                </a:solidFill>
              </a:rPr>
              <a:t>기술개발제품 우선구매제도</a:t>
            </a:r>
            <a:r>
              <a:rPr lang="en-US" altLang="ko-KR" sz="1600" b="1" dirty="0">
                <a:solidFill>
                  <a:schemeClr val="accent2"/>
                </a:solidFill>
              </a:rPr>
              <a:t>' </a:t>
            </a:r>
            <a:r>
              <a:rPr lang="ko-KR" altLang="en-US" sz="1600" b="1" dirty="0">
                <a:solidFill>
                  <a:schemeClr val="accent2"/>
                </a:solidFill>
              </a:rPr>
              <a:t>대상이 되도록 성능인증을 부여</a:t>
            </a:r>
            <a:endParaRPr lang="en-US" altLang="ko-KR" sz="1600" b="1" dirty="0">
              <a:solidFill>
                <a:schemeClr val="accent2"/>
              </a:solidFill>
            </a:endParaRPr>
          </a:p>
          <a:p>
            <a:pPr fontAlgn="base"/>
            <a:endParaRPr lang="ko-KR" altLang="en-US" sz="1600" dirty="0"/>
          </a:p>
          <a:p>
            <a:pPr marL="285750" indent="-285750" fontAlgn="base">
              <a:buFont typeface="Wingdings" panose="05000000000000000000" pitchFamily="2" charset="2"/>
              <a:buChar char="u"/>
            </a:pPr>
            <a:r>
              <a:rPr lang="ko-KR" altLang="en-US" sz="1600" dirty="0"/>
              <a:t>개발된 기술의 품질과 생산</a:t>
            </a:r>
            <a:r>
              <a:rPr lang="en-US" altLang="ko-KR" sz="1600" dirty="0"/>
              <a:t>(</a:t>
            </a:r>
            <a:r>
              <a:rPr lang="ko-KR" altLang="en-US" sz="1600" dirty="0"/>
              <a:t>납품</a:t>
            </a:r>
            <a:r>
              <a:rPr lang="en-US" altLang="ko-KR" sz="1600" dirty="0"/>
              <a:t>) </a:t>
            </a:r>
            <a:r>
              <a:rPr lang="ko-KR" altLang="en-US" sz="1600" dirty="0"/>
              <a:t>이행능력을 증명해줌으로써 공공기관으로 하여금 </a:t>
            </a:r>
            <a:r>
              <a:rPr lang="ko-KR" altLang="en-US" sz="1600" b="1" dirty="0" err="1">
                <a:solidFill>
                  <a:schemeClr val="accent2"/>
                </a:solidFill>
              </a:rPr>
              <a:t>우선구매</a:t>
            </a:r>
            <a:r>
              <a:rPr lang="ko-KR" altLang="en-US" sz="1600" dirty="0" err="1"/>
              <a:t>토록</a:t>
            </a:r>
            <a:r>
              <a:rPr lang="ko-KR" altLang="en-US" sz="1600" dirty="0"/>
              <a:t> 하는 제도이며</a:t>
            </a:r>
            <a:r>
              <a:rPr lang="en-US" altLang="ko-KR" sz="1600" dirty="0"/>
              <a:t>, </a:t>
            </a:r>
            <a:r>
              <a:rPr lang="ko-KR" altLang="en-US" sz="1600" b="1" dirty="0">
                <a:solidFill>
                  <a:schemeClr val="accent2"/>
                </a:solidFill>
              </a:rPr>
              <a:t>유효기간은 </a:t>
            </a:r>
            <a:r>
              <a:rPr lang="en-US" altLang="ko-KR" sz="1600" b="1" dirty="0">
                <a:solidFill>
                  <a:schemeClr val="accent2"/>
                </a:solidFill>
              </a:rPr>
              <a:t>3</a:t>
            </a:r>
            <a:r>
              <a:rPr lang="ko-KR" altLang="en-US" sz="1600" b="1" dirty="0">
                <a:solidFill>
                  <a:schemeClr val="accent2"/>
                </a:solidFill>
              </a:rPr>
              <a:t>년</a:t>
            </a:r>
            <a:r>
              <a:rPr lang="en-US" altLang="ko-KR" sz="1600" b="1" dirty="0">
                <a:solidFill>
                  <a:schemeClr val="accent2"/>
                </a:solidFill>
              </a:rPr>
              <a:t>(</a:t>
            </a:r>
            <a:r>
              <a:rPr lang="ko-KR" altLang="en-US" sz="1600" b="1" dirty="0">
                <a:solidFill>
                  <a:schemeClr val="accent2"/>
                </a:solidFill>
              </a:rPr>
              <a:t>최대 </a:t>
            </a:r>
            <a:r>
              <a:rPr lang="en-US" altLang="ko-KR" sz="1600" b="1" dirty="0">
                <a:solidFill>
                  <a:schemeClr val="accent2"/>
                </a:solidFill>
              </a:rPr>
              <a:t>3</a:t>
            </a:r>
            <a:r>
              <a:rPr lang="ko-KR" altLang="en-US" sz="1600" b="1" dirty="0">
                <a:solidFill>
                  <a:schemeClr val="accent2"/>
                </a:solidFill>
              </a:rPr>
              <a:t>년까지 연장가능</a:t>
            </a:r>
            <a:r>
              <a:rPr lang="en-US" altLang="ko-KR" sz="1600" b="1" dirty="0">
                <a:solidFill>
                  <a:schemeClr val="accent2"/>
                </a:solidFill>
              </a:rPr>
              <a:t>)</a:t>
            </a:r>
            <a:endParaRPr lang="ko-KR" altLang="en-US" sz="1600" b="1" dirty="0">
              <a:solidFill>
                <a:schemeClr val="accent2"/>
              </a:solidFill>
            </a:endParaRPr>
          </a:p>
          <a:p>
            <a:pPr fontAlgn="base"/>
            <a:endParaRPr lang="ko-KR" altLang="en-US" sz="1600" dirty="0"/>
          </a:p>
          <a:p>
            <a:pPr fontAlgn="base"/>
            <a:endParaRPr lang="ko-KR" alt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화살표: 아래쪽 7"/>
          <p:cNvSpPr/>
          <p:nvPr/>
        </p:nvSpPr>
        <p:spPr>
          <a:xfrm>
            <a:off x="5772684" y="3485194"/>
            <a:ext cx="797132" cy="328473"/>
          </a:xfrm>
          <a:prstGeom prst="downArrow">
            <a:avLst/>
          </a:prstGeom>
          <a:gradFill>
            <a:gsLst>
              <a:gs pos="0">
                <a:schemeClr val="accent1">
                  <a:lumMod val="16000"/>
                  <a:lumOff val="8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839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 txBox="1">
            <a:spLocks/>
          </p:cNvSpPr>
          <p:nvPr/>
        </p:nvSpPr>
        <p:spPr>
          <a:xfrm>
            <a:off x="311600" y="30480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8.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성능인증 제도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사각형: 둥근 모서리 8"/>
          <p:cNvSpPr/>
          <p:nvPr/>
        </p:nvSpPr>
        <p:spPr>
          <a:xfrm>
            <a:off x="1486205" y="1398269"/>
            <a:ext cx="9219589" cy="50330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절차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&gt;</a:t>
            </a: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fontAlgn="base"/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0774"/>
              </p:ext>
            </p:extLst>
          </p:nvPr>
        </p:nvGraphicFramePr>
        <p:xfrm>
          <a:off x="2092531" y="2418080"/>
          <a:ext cx="8006935" cy="3587785"/>
        </p:xfrm>
        <a:graphic>
          <a:graphicData uri="http://schemas.openxmlformats.org/drawingml/2006/table">
            <a:tbl>
              <a:tblPr/>
              <a:tblGrid>
                <a:gridCol w="160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63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신청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지방중기청에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적합성 심의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경제성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분과별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심의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공장 심사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경영상태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개발여건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 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사후관리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성능 검사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공공기관 </a:t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규격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조건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성능</a:t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인증서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4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중소기업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지방중기청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지방청 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시험연구원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지방청 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시험연구원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지방중기청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067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2"/>
          <p:cNvSpPr txBox="1">
            <a:spLocks/>
          </p:cNvSpPr>
          <p:nvPr/>
        </p:nvSpPr>
        <p:spPr>
          <a:xfrm>
            <a:off x="301440" y="117178"/>
            <a:ext cx="8172000" cy="961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9.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계약                                             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0828" y="2995250"/>
            <a:ext cx="10171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사각형: 둥근 모서리 6"/>
          <p:cNvSpPr/>
          <p:nvPr/>
        </p:nvSpPr>
        <p:spPr>
          <a:xfrm>
            <a:off x="1823686" y="1401993"/>
            <a:ext cx="8544627" cy="480057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86109" y="1401993"/>
            <a:ext cx="8089485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600" b="1" dirty="0" err="1">
                <a:solidFill>
                  <a:schemeClr val="accent2"/>
                </a:solidFill>
              </a:rPr>
              <a:t>지자체를</a:t>
            </a:r>
            <a:r>
              <a:rPr lang="ko-KR" altLang="en-US" sz="1600" b="1" dirty="0">
                <a:solidFill>
                  <a:schemeClr val="accent2"/>
                </a:solidFill>
              </a:rPr>
              <a:t> 당사자로 하는 계약의 특징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공공의 목적을 위해 국민세금으로 집행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계약 희망자에 평등한 기회 제공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다</a:t>
            </a:r>
            <a:r>
              <a:rPr lang="en-US" altLang="ko-KR" sz="1600" dirty="0"/>
              <a:t>. </a:t>
            </a:r>
            <a:r>
              <a:rPr lang="ko-KR" altLang="en-US" sz="1600" dirty="0"/>
              <a:t>공정하고 투명한 계약절차 이행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라</a:t>
            </a:r>
            <a:r>
              <a:rPr lang="en-US" altLang="ko-KR" sz="1600" dirty="0"/>
              <a:t>. </a:t>
            </a:r>
            <a:r>
              <a:rPr lang="ko-KR" altLang="en-US" sz="1600" dirty="0"/>
              <a:t>일반적으로 국가계약법에 따라 절차 진행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600" b="1" dirty="0">
                <a:solidFill>
                  <a:schemeClr val="accent2"/>
                </a:solidFill>
              </a:rPr>
              <a:t>국가계약법의 특징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가</a:t>
            </a:r>
            <a:r>
              <a:rPr lang="en-US" altLang="ko-KR" sz="1600" dirty="0"/>
              <a:t>. </a:t>
            </a:r>
            <a:r>
              <a:rPr lang="ko-KR" altLang="en-US" sz="1600" dirty="0"/>
              <a:t>일반경쟁 원칙 등 계약자유원칙에 대한 제한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나</a:t>
            </a:r>
            <a:r>
              <a:rPr lang="en-US" altLang="ko-KR" sz="1600" dirty="0"/>
              <a:t>. </a:t>
            </a:r>
            <a:r>
              <a:rPr lang="ko-KR" altLang="en-US" sz="1600" dirty="0"/>
              <a:t>전반적인 계약 집행을 위한 절차</a:t>
            </a:r>
            <a:r>
              <a:rPr lang="en-US" altLang="ko-KR" sz="1600" dirty="0"/>
              <a:t>, </a:t>
            </a:r>
            <a:r>
              <a:rPr lang="ko-KR" altLang="en-US" sz="1600" dirty="0"/>
              <a:t>요건 규정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다</a:t>
            </a:r>
            <a:r>
              <a:rPr lang="en-US" altLang="ko-KR" sz="1600" dirty="0"/>
              <a:t>. </a:t>
            </a:r>
            <a:r>
              <a:rPr lang="ko-KR" altLang="en-US" sz="1600" dirty="0"/>
              <a:t>중소기업 육성 등 국가정책 목적을 반영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라</a:t>
            </a:r>
            <a:r>
              <a:rPr lang="en-US" altLang="ko-KR" sz="1600" dirty="0"/>
              <a:t>. </a:t>
            </a:r>
            <a:r>
              <a:rPr lang="ko-KR" altLang="en-US" sz="1600" dirty="0"/>
              <a:t>계약 상대방과 공무원만을 </a:t>
            </a:r>
            <a:r>
              <a:rPr lang="ko-KR" altLang="en-US" sz="1600" dirty="0" err="1"/>
              <a:t>기속</a:t>
            </a:r>
            <a:endParaRPr lang="ko-KR" altLang="en-US" sz="1600" dirty="0"/>
          </a:p>
          <a:p>
            <a:pPr fontAlgn="base"/>
            <a:endParaRPr lang="ko-KR" altLang="en-US" sz="1600" dirty="0"/>
          </a:p>
          <a:p>
            <a:pPr algn="just" fontAlgn="base">
              <a:lnSpc>
                <a:spcPct val="180000"/>
              </a:lnSpc>
            </a:pPr>
            <a:endParaRPr lang="ko-KR" altLang="en-US" sz="1600" dirty="0"/>
          </a:p>
          <a:p>
            <a:pPr algn="just" fontAlgn="base">
              <a:lnSpc>
                <a:spcPct val="180000"/>
              </a:lnSpc>
            </a:pP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542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6E4CF-4119-4119-8FED-CE4C42425930}"/>
              </a:ext>
            </a:extLst>
          </p:cNvPr>
          <p:cNvSpPr txBox="1"/>
          <p:nvPr/>
        </p:nvSpPr>
        <p:spPr>
          <a:xfrm>
            <a:off x="3663950" y="2921168"/>
            <a:ext cx="486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r>
              <a:rPr lang="en-US" altLang="ko-K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^^</a:t>
            </a:r>
            <a:endParaRPr lang="ko-KR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6388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70220" y="120488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저작권 분쟁 사례 </a:t>
            </a:r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– </a:t>
            </a:r>
            <a:r>
              <a:rPr lang="ko-KR" altLang="en-US" sz="3200" dirty="0" err="1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뽀로로의</a:t>
            </a:r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저작자는</a:t>
            </a:r>
            <a:r>
              <a: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1026" name="Picture 2" descr="https://image.lawtimes.co.kr/images/75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239" y="1218475"/>
            <a:ext cx="4945011" cy="3085688"/>
          </a:xfrm>
          <a:prstGeom prst="rect">
            <a:avLst/>
          </a:prstGeom>
          <a:noFill/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78501"/>
              </p:ext>
            </p:extLst>
          </p:nvPr>
        </p:nvGraphicFramePr>
        <p:xfrm>
          <a:off x="1589084" y="4397327"/>
          <a:ext cx="8830652" cy="149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216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sz="1800" b="1" dirty="0" err="1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오콘의</a:t>
                      </a: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 주장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뽀로로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캐릭터 제작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애니메이션 제작했으므로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‘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오콘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’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 단독 저작자임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16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sz="1800" b="1" dirty="0" err="1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아이코닉스의</a:t>
                      </a: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 주장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캐릭터 디자인에 대한 외형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얼굴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소품 등에 대한 가이드라인을 제시하였으므로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아이코닉스도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저작자임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10364"/>
              </p:ext>
            </p:extLst>
          </p:nvPr>
        </p:nvGraphicFramePr>
        <p:xfrm>
          <a:off x="1589084" y="5889865"/>
          <a:ext cx="8830652" cy="78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642">
                <a:tc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sz="1800" b="1" dirty="0">
                          <a:solidFill>
                            <a:srgbClr val="001863"/>
                          </a:solidFill>
                          <a:latin typeface="나눔스퀘어_ac ExtraBold" panose="020B0600000101010101" pitchFamily="50" charset="-127"/>
                          <a:ea typeface="나눔스퀘어_ac ExtraBold" panose="020B0600000101010101" pitchFamily="50" charset="-127"/>
                        </a:rPr>
                        <a:t>법원의 판단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7E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캐릭터 특유의 말투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목소리 등 구체적 표현 형식에 기여한 점을 볼 때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오콘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뿐만 아니라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아이코닉스도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공동 저작자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1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4294967295"/>
          </p:nvPr>
        </p:nvSpPr>
        <p:spPr>
          <a:xfrm>
            <a:off x="936522" y="1320186"/>
            <a:ext cx="9261987" cy="5441950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저작권의 발생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저작자의 권리는 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저작물을 창작한 때 발생</a:t>
            </a:r>
            <a:endParaRPr lang="en-US" altLang="ko-KR" sz="20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어떠한 절차나 형식도 필요 없음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등록과 상관없이 저작물을 창작한 시점에 권리 발생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저작권의 존속기간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1)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창작자의 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사후 </a:t>
            </a:r>
            <a:r>
              <a:rPr lang="en-US" altLang="ko-KR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70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0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2)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법인 단체는 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공표 후 </a:t>
            </a:r>
            <a:r>
              <a:rPr lang="en-US" altLang="ko-KR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70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0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3) 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창작자 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사후 공표된 경우에도 공표 후 </a:t>
            </a:r>
            <a:r>
              <a:rPr lang="en-US" altLang="ko-KR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70</a:t>
            </a:r>
            <a:r>
              <a:rPr lang="ko-KR" altLang="en-US" sz="2000" b="1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0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저작권의 등록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저작권 위원회에 등록 가능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창작시점을 명확히 할 수 있어 향후 분쟁 시 유용하게 증빙가능</a:t>
            </a:r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buNone/>
            </a:pPr>
            <a:endParaRPr lang="en-US" altLang="ko-KR" sz="2000" b="1" u="sng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 idx="4294967295"/>
          </p:nvPr>
        </p:nvSpPr>
        <p:spPr>
          <a:xfrm>
            <a:off x="177595" y="95864"/>
            <a:ext cx="8172450" cy="962025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저작권의 발생과 존속기간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DE1E2B-4EA6-447E-AF3E-A88BB8FA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78" y="2638327"/>
            <a:ext cx="4689987" cy="2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457200" indent="-457200" algn="l">
          <a:spcBef>
            <a:spcPts val="600"/>
          </a:spcBef>
          <a:buFont typeface="+mj-ea"/>
          <a:buAutoNum type="circleNumDbPlain"/>
          <a:defRPr sz="2100" dirty="0" smtClean="0">
            <a:latin typeface="나눔스퀘어_ac Bold" panose="020B0600000101010101" pitchFamily="50" charset="-127"/>
            <a:ea typeface="나눔스퀘어_ac Bold" panose="020B060000010101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6613</Words>
  <Application>Microsoft Office PowerPoint</Application>
  <PresentationFormat>와이드스크린</PresentationFormat>
  <Paragraphs>1128</Paragraphs>
  <Slides>75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75</vt:i4>
      </vt:variant>
    </vt:vector>
  </HeadingPairs>
  <TitlesOfParts>
    <vt:vector size="89" baseType="lpstr">
      <vt:lpstr>Wingdings</vt:lpstr>
      <vt:lpstr>나눔스퀘어_ac ExtraBold</vt:lpstr>
      <vt:lpstr>HY강M</vt:lpstr>
      <vt:lpstr>나눔스퀘어OTF_ac Bold</vt:lpstr>
      <vt:lpstr>함초롬바탕</vt:lpstr>
      <vt:lpstr>Arial</vt:lpstr>
      <vt:lpstr>Bauhaus 93</vt:lpstr>
      <vt:lpstr>HY견고딕</vt:lpstr>
      <vt:lpstr>HY헤드라인M</vt:lpstr>
      <vt:lpstr>나눔스퀘어 ExtraBold</vt:lpstr>
      <vt:lpstr>나눔스퀘어_ac Bold</vt:lpstr>
      <vt:lpstr>맑은 고딕</vt:lpstr>
      <vt:lpstr>PMingLiU-ExtB</vt:lpstr>
      <vt:lpstr>Office 테마</vt:lpstr>
      <vt:lpstr>PowerPoint 프레젠테이션</vt:lpstr>
      <vt:lpstr>지식재산권의 필요성</vt:lpstr>
      <vt:lpstr>지식재산권의 정의 및 종류</vt:lpstr>
      <vt:lpstr>지식재산 경영</vt:lpstr>
      <vt:lpstr>지식재산 분쟁 </vt:lpstr>
      <vt:lpstr>저작권 및 저작물</vt:lpstr>
      <vt:lpstr>저작물의 종류</vt:lpstr>
      <vt:lpstr>저작권 분쟁 사례 – 뽀로로의 저작자는?</vt:lpstr>
      <vt:lpstr>저작권의 발생과 존속기간</vt:lpstr>
      <vt:lpstr>특허  절차</vt:lpstr>
      <vt:lpstr>특허 심사 절차</vt:lpstr>
      <vt:lpstr>특허 심사 절차 </vt:lpstr>
      <vt:lpstr>특허 절차  </vt:lpstr>
      <vt:lpstr>특허의 효력</vt:lpstr>
      <vt:lpstr>특허의 존속기간</vt:lpstr>
      <vt:lpstr>상표 출원서의 예</vt:lpstr>
      <vt:lpstr>상표 출원 절차</vt:lpstr>
      <vt:lpstr>상표부 등록 요건 (1)</vt:lpstr>
      <vt:lpstr>상표부등록 요건 (2)</vt:lpstr>
      <vt:lpstr>상표의 효력</vt:lpstr>
      <vt:lpstr>디자인의 개념과 절차</vt:lpstr>
      <vt:lpstr>디자인보호법의 목적과 특징</vt:lpstr>
      <vt:lpstr>디자인 등록 요건</vt:lpstr>
      <vt:lpstr>디자인의 효력과 유사판단</vt:lpstr>
      <vt:lpstr>부정 경쟁 방지법</vt:lpstr>
      <vt:lpstr>지식재산권의 검색과 분석</vt:lpstr>
      <vt:lpstr>지식재산권의 공개</vt:lpstr>
      <vt:lpstr>간단한 검색</vt:lpstr>
      <vt:lpstr>특허 스마트 검색</vt:lpstr>
      <vt:lpstr>창업 법규</vt:lpstr>
      <vt:lpstr>1. 창업자의 정의</vt:lpstr>
      <vt:lpstr>2. 창업의 범위</vt:lpstr>
      <vt:lpstr>창업의 범위에 해당하지 않는 경우</vt:lpstr>
      <vt:lpstr>창업의 범위에 해당하지 않는 경우</vt:lpstr>
      <vt:lpstr>창업의 범위에 해당하지 않는 경우</vt:lpstr>
      <vt:lpstr>창업의 범위에 해당하지 않는 경우</vt:lpstr>
      <vt:lpstr>3. 창업에서 제외되는 업종</vt:lpstr>
      <vt:lpstr>1. 창업관련법규 총괄</vt:lpstr>
      <vt:lpstr>1.1. 중소기업의 설립촉진에 관한 법</vt:lpstr>
      <vt:lpstr>1.1.1. 중소기업기본법</vt:lpstr>
      <vt:lpstr>1.1.1. 중소기업기본법                           </vt:lpstr>
      <vt:lpstr>1.1.1. 중소기업기본법</vt:lpstr>
      <vt:lpstr>PowerPoint 프레젠테이션</vt:lpstr>
      <vt:lpstr>PowerPoint 프레젠테이션</vt:lpstr>
      <vt:lpstr>1.1.2. 중소기업창업지원법</vt:lpstr>
      <vt:lpstr> 중소기업 창업 지원 법</vt:lpstr>
      <vt:lpstr>중소기업 창업 지원 법</vt:lpstr>
      <vt:lpstr>중소기업 창업 지원 법</vt:lpstr>
      <vt:lpstr>벤처기업 육성에 관한 특별조치법</vt:lpstr>
      <vt:lpstr>PowerPoint 프레젠테이션</vt:lpstr>
      <vt:lpstr>벤처기업 육성에 관한 특별조치 법</vt:lpstr>
      <vt:lpstr>벤처기업 육성에 관한 특별조치법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소상공인 보호 및 지원에 관한 법률</vt:lpstr>
      <vt:lpstr>2. 여성기업지원에 관한 법률</vt:lpstr>
      <vt:lpstr>3. 장애인기업활동촉진법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혜령</dc:creator>
  <cp:lastModifiedBy>Han Wan Sok</cp:lastModifiedBy>
  <cp:revision>60</cp:revision>
  <dcterms:created xsi:type="dcterms:W3CDTF">2021-07-16T05:17:41Z</dcterms:created>
  <dcterms:modified xsi:type="dcterms:W3CDTF">2021-12-22T14:10:00Z</dcterms:modified>
</cp:coreProperties>
</file>